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7" r:id="rId2"/>
    <p:sldId id="280" r:id="rId3"/>
    <p:sldId id="263" r:id="rId4"/>
    <p:sldId id="281" r:id="rId5"/>
    <p:sldId id="265" r:id="rId6"/>
    <p:sldId id="282" r:id="rId7"/>
    <p:sldId id="266" r:id="rId8"/>
    <p:sldId id="268" r:id="rId9"/>
    <p:sldId id="270" r:id="rId10"/>
    <p:sldId id="258" r:id="rId11"/>
    <p:sldId id="260" r:id="rId12"/>
    <p:sldId id="284" r:id="rId13"/>
    <p:sldId id="273" r:id="rId14"/>
    <p:sldId id="274" r:id="rId15"/>
    <p:sldId id="286" r:id="rId16"/>
    <p:sldId id="275" r:id="rId17"/>
    <p:sldId id="276" r:id="rId18"/>
    <p:sldId id="277" r:id="rId19"/>
    <p:sldId id="285" r:id="rId20"/>
    <p:sldId id="278" r:id="rId21"/>
    <p:sldId id="279" r:id="rId22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.Mendes\Desktop\INE-CV\INE\ESTATISTICAS%20DE%20TRANSPORTES\VERS&#195;O%20FINAL_word%20e%20excel_publica&#231;&#227;o_08_08_2016\SINISTRALIDADE%20RODOVI&#193;RIA%202012%20a%202015_DGVS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.Mendes\Desktop\INE-CV\INE\ESTATISTICAS%20DE%20TRANSPORTES\VERS&#195;O%20FINAL_word%20e%20excel_publica&#231;&#227;o_08_08_2016\SINISTRALIDADE%20RODOVI&#193;RIA%202012%20a%202015_DGVS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biente\INE-CV\INE\ESTATISTICAS%20DE%20TRANSPORTES\VERS&#195;O%20FINAL_word%20e%20excel_publica&#231;&#227;o_08_08_2016\SINISTRALIDADE%20RODOVI&#193;RIA%202012%20a%202015_DGVS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biente\INE-CV\INE\ESTATISTICAS%20DE%20TRANSPORTES\VERS&#195;O%20FINAL_word%20e%20excel_publica&#231;&#227;o_08_08_2016\SINISTRALIDADE%20RODOVI&#193;RIA%202012%20a%202015_DGVS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Ambiente\INE-CV\INE\ESTATISTICAS%20DE%20TRANSPORTES\VERS&#195;O%20FINAL_word%20e%20excel_publica&#231;&#227;o_08_08_2016\Tratamento_Mar&#237;timo_Janeiro_a_DEZ_2014_2015_EM_CURSO_CM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Ambiente\INE-CV\INE\ESTATISTICAS%20DE%20TRANSPORTES\VERS&#195;O%20FINAL_word%20e%20excel_publica&#231;&#227;o_08_08_2016\Tratamento_Mar&#237;timo_Janeiro_a_DEZ_2014_2015_EM_CURSO_CM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Ambiente\INE-CV\INE\ESTATISTICAS%20DE%20TRANSPORTES\VERS&#195;O%20FINAL_word%20e%20excel_publica&#231;&#227;o_08_08_2016\Tratamento_Autocarros_dados_2013_2014_2015_Vr_correcta_CURSO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186898138729748E-2"/>
          <c:y val="9.1986012853562419E-4"/>
          <c:w val="0.94908800315754482"/>
          <c:h val="0.95019126876674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+mj-lt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(Mov_Aeronav_2014_2015!$A$32;Mov_Aeronav_2014_2015!$A$36;Mov_Aeronav_2014_2015!$A$40;Mov_Aeronav_2014_2015!$A$44)</c:f>
              <c:strCache>
                <c:ptCount val="4"/>
                <c:pt idx="0">
                  <c:v>TOTAL 1º TRIMESTRE</c:v>
                </c:pt>
                <c:pt idx="1">
                  <c:v>TOTAL 2º TRIMESTRE</c:v>
                </c:pt>
                <c:pt idx="2">
                  <c:v>TOTAL 3º TRIMESTRE</c:v>
                </c:pt>
                <c:pt idx="3">
                  <c:v>TOTAL 4º TRIMESTRE</c:v>
                </c:pt>
              </c:strCache>
            </c:strRef>
          </c:cat>
          <c:val>
            <c:numRef>
              <c:f>(Mov_Aeronav_2014_2015!$J$32;Mov_Aeronav_2014_2015!$J$36;Mov_Aeronav_2014_2015!$J$40;Mov_Aeronav_2014_2015!$J$44)</c:f>
              <c:numCache>
                <c:formatCode>#.#00%</c:formatCode>
                <c:ptCount val="4"/>
                <c:pt idx="0">
                  <c:v>-3.0996729702829517E-2</c:v>
                </c:pt>
                <c:pt idx="1">
                  <c:v>-7.0132642171062659E-2</c:v>
                </c:pt>
                <c:pt idx="2">
                  <c:v>-1.7662682602921646E-2</c:v>
                </c:pt>
                <c:pt idx="3">
                  <c:v>5.5059094840011528E-2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0-4D04-9B37-EA0C44EB3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10208"/>
        <c:axId val="141328384"/>
      </c:barChart>
      <c:catAx>
        <c:axId val="1413102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1328384"/>
        <c:crosses val="autoZero"/>
        <c:auto val="1"/>
        <c:lblAlgn val="ctr"/>
        <c:lblOffset val="100"/>
        <c:noMultiLvlLbl val="0"/>
      </c:catAx>
      <c:valAx>
        <c:axId val="141328384"/>
        <c:scaling>
          <c:orientation val="minMax"/>
        </c:scaling>
        <c:delete val="1"/>
        <c:axPos val="l"/>
        <c:numFmt formatCode="#.#00%" sourceLinked="1"/>
        <c:majorTickMark val="out"/>
        <c:minorTickMark val="none"/>
        <c:tickLblPos val="none"/>
        <c:crossAx val="1413102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pt-PT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pt-PT" sz="1800">
                <a:latin typeface="Times New Roman" pitchFamily="18" charset="0"/>
                <a:cs typeface="Times New Roman" pitchFamily="18" charset="0"/>
              </a:rPr>
              <a:t>2015</a:t>
            </a:r>
          </a:p>
        </c:rich>
      </c:tx>
      <c:layout>
        <c:manualLayout>
          <c:xMode val="edge"/>
          <c:yMode val="edge"/>
          <c:x val="0.4375478942903858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184431090323812"/>
          <c:y val="4.126245523377442E-2"/>
          <c:w val="0.70916934191811154"/>
          <c:h val="0.9343699591286420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3399"/>
            </a:solidFill>
          </c:spPr>
          <c:invertIfNegative val="0"/>
          <c:dLbls>
            <c:dLbl>
              <c:idx val="21"/>
              <c:layout>
                <c:manualLayout>
                  <c:x val="-1.047198432170081E-16"/>
                  <c:y val="-3.6693232824051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22C-4B1F-88B7-8F05650B747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'TIPO UTILIZADORES VIA 2014-15'!$B$150:$B$171</c:f>
              <c:strCache>
                <c:ptCount val="22"/>
                <c:pt idx="0">
                  <c:v>Rª Grande ST</c:v>
                </c:pt>
                <c:pt idx="1">
                  <c:v>S.Filipe</c:v>
                </c:pt>
                <c:pt idx="2">
                  <c:v>Brava</c:v>
                </c:pt>
                <c:pt idx="3">
                  <c:v>Tarrafal SN</c:v>
                </c:pt>
                <c:pt idx="4">
                  <c:v>Paul</c:v>
                </c:pt>
                <c:pt idx="5">
                  <c:v>Maio </c:v>
                </c:pt>
                <c:pt idx="6">
                  <c:v>P. Novo</c:v>
                </c:pt>
                <c:pt idx="7">
                  <c:v>S Catarina FG</c:v>
                </c:pt>
                <c:pt idx="8">
                  <c:v>Tarrafal ST</c:v>
                </c:pt>
                <c:pt idx="9">
                  <c:v>Rª Grande</c:v>
                </c:pt>
                <c:pt idx="10">
                  <c:v>Boa Vista</c:v>
                </c:pt>
                <c:pt idx="11">
                  <c:v>S.L.Orgãos</c:v>
                </c:pt>
                <c:pt idx="12">
                  <c:v>Rª Brava</c:v>
                </c:pt>
                <c:pt idx="13">
                  <c:v>S Catarina ST</c:v>
                </c:pt>
                <c:pt idx="14">
                  <c:v>S.S.Mundo</c:v>
                </c:pt>
                <c:pt idx="15">
                  <c:v>Mosteiros</c:v>
                </c:pt>
                <c:pt idx="16">
                  <c:v>São Miguel</c:v>
                </c:pt>
                <c:pt idx="17">
                  <c:v>Santa Cruz</c:v>
                </c:pt>
                <c:pt idx="18">
                  <c:v>S.Domingos</c:v>
                </c:pt>
                <c:pt idx="19">
                  <c:v>Sal</c:v>
                </c:pt>
                <c:pt idx="20">
                  <c:v>S.Vicente</c:v>
                </c:pt>
                <c:pt idx="21">
                  <c:v>Praia</c:v>
                </c:pt>
              </c:strCache>
            </c:strRef>
          </c:cat>
          <c:val>
            <c:numRef>
              <c:f>'TIPO UTILIZADORES VIA 2014-15'!$H$150:$H$171</c:f>
              <c:numCache>
                <c:formatCode>#.#00</c:formatCode>
                <c:ptCount val="22"/>
                <c:pt idx="0">
                  <c:v>0</c:v>
                </c:pt>
                <c:pt idx="1">
                  <c:v>0.49900199600798401</c:v>
                </c:pt>
                <c:pt idx="2">
                  <c:v>1.1976047904191618</c:v>
                </c:pt>
                <c:pt idx="3">
                  <c:v>1.2974051896207583</c:v>
                </c:pt>
                <c:pt idx="4">
                  <c:v>1.3972055888223553</c:v>
                </c:pt>
                <c:pt idx="5">
                  <c:v>1.4970059880239521</c:v>
                </c:pt>
                <c:pt idx="6">
                  <c:v>1.4970059880239521</c:v>
                </c:pt>
                <c:pt idx="7">
                  <c:v>1.4970059880239521</c:v>
                </c:pt>
                <c:pt idx="8">
                  <c:v>1.6966067864271457</c:v>
                </c:pt>
                <c:pt idx="9">
                  <c:v>1.8962075848303395</c:v>
                </c:pt>
                <c:pt idx="10">
                  <c:v>2.19560878243513</c:v>
                </c:pt>
                <c:pt idx="11">
                  <c:v>3.5928143712574849</c:v>
                </c:pt>
                <c:pt idx="12">
                  <c:v>3.6926147704590817</c:v>
                </c:pt>
                <c:pt idx="13">
                  <c:v>3.7924151696606789</c:v>
                </c:pt>
                <c:pt idx="14">
                  <c:v>3.7924151696606789</c:v>
                </c:pt>
                <c:pt idx="15">
                  <c:v>4.7904191616766472</c:v>
                </c:pt>
                <c:pt idx="16">
                  <c:v>4.9900199600798407</c:v>
                </c:pt>
                <c:pt idx="17">
                  <c:v>6.7864271457085827</c:v>
                </c:pt>
                <c:pt idx="18">
                  <c:v>7.1856287425149699</c:v>
                </c:pt>
                <c:pt idx="19">
                  <c:v>7.1856287425149699</c:v>
                </c:pt>
                <c:pt idx="20">
                  <c:v>16.167664670658681</c:v>
                </c:pt>
                <c:pt idx="21">
                  <c:v>23.353293413173652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7-47AA-B40D-8586A7A46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380928"/>
        <c:axId val="154390912"/>
      </c:barChart>
      <c:catAx>
        <c:axId val="1543809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0">
                <a:latin typeface="+mj-lt"/>
                <a:cs typeface="Times New Roman" pitchFamily="18" charset="0"/>
              </a:defRPr>
            </a:pPr>
            <a:endParaRPr lang="pt-PT"/>
          </a:p>
        </c:txPr>
        <c:crossAx val="154390912"/>
        <c:crosses val="autoZero"/>
        <c:auto val="1"/>
        <c:lblAlgn val="ctr"/>
        <c:lblOffset val="100"/>
        <c:noMultiLvlLbl val="0"/>
      </c:catAx>
      <c:valAx>
        <c:axId val="154390912"/>
        <c:scaling>
          <c:orientation val="minMax"/>
        </c:scaling>
        <c:delete val="1"/>
        <c:axPos val="b"/>
        <c:numFmt formatCode="#.#00" sourceLinked="1"/>
        <c:majorTickMark val="none"/>
        <c:minorTickMark val="none"/>
        <c:tickLblPos val="nextTo"/>
        <c:crossAx val="154380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585399508355714"/>
          <c:y val="2.9589778076664425E-2"/>
          <c:w val="0.37206761917722797"/>
          <c:h val="0.9408204438466711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+mj-lt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'TIPO UTILIZADORES VIA 2014-15'!$S$66:$S$79</c:f>
              <c:strCache>
                <c:ptCount val="14"/>
                <c:pt idx="0">
                  <c:v>Passageiros de Taxi</c:v>
                </c:pt>
                <c:pt idx="1">
                  <c:v>Criança Ciclista</c:v>
                </c:pt>
                <c:pt idx="2">
                  <c:v>Passageiros de Autocarros</c:v>
                </c:pt>
                <c:pt idx="3">
                  <c:v>Condutores de Autocarros</c:v>
                </c:pt>
                <c:pt idx="4">
                  <c:v>Condutores de Taxi</c:v>
                </c:pt>
                <c:pt idx="5">
                  <c:v>Condutores de Hiaces</c:v>
                </c:pt>
                <c:pt idx="6">
                  <c:v>Adulto Ciclista</c:v>
                </c:pt>
                <c:pt idx="7">
                  <c:v>Outros</c:v>
                </c:pt>
                <c:pt idx="8">
                  <c:v>Passageiros de Hiaces</c:v>
                </c:pt>
                <c:pt idx="9">
                  <c:v>Criança Pedestre</c:v>
                </c:pt>
                <c:pt idx="10">
                  <c:v>Motociclista</c:v>
                </c:pt>
                <c:pt idx="11">
                  <c:v>Adulto Pedestre</c:v>
                </c:pt>
                <c:pt idx="12">
                  <c:v>Condutores particulares</c:v>
                </c:pt>
                <c:pt idx="13">
                  <c:v>Passageiros</c:v>
                </c:pt>
              </c:strCache>
            </c:strRef>
          </c:cat>
          <c:val>
            <c:numRef>
              <c:f>'TIPO UTILIZADORES VIA 2014-15'!$U$66:$U$79</c:f>
              <c:numCache>
                <c:formatCode>0.0</c:formatCode>
                <c:ptCount val="14"/>
                <c:pt idx="0">
                  <c:v>0</c:v>
                </c:pt>
                <c:pt idx="1">
                  <c:v>0.49900199600798401</c:v>
                </c:pt>
                <c:pt idx="2">
                  <c:v>0.49900199600798401</c:v>
                </c:pt>
                <c:pt idx="3">
                  <c:v>0.5988023952095809</c:v>
                </c:pt>
                <c:pt idx="4">
                  <c:v>1.4970059880239521</c:v>
                </c:pt>
                <c:pt idx="5">
                  <c:v>2.0958083832335328</c:v>
                </c:pt>
                <c:pt idx="6">
                  <c:v>2.9940119760479043</c:v>
                </c:pt>
                <c:pt idx="7">
                  <c:v>3.6926147704590817</c:v>
                </c:pt>
                <c:pt idx="8">
                  <c:v>5.788423153692615</c:v>
                </c:pt>
                <c:pt idx="9">
                  <c:v>7.7844311377245514</c:v>
                </c:pt>
                <c:pt idx="10">
                  <c:v>10.079840319361278</c:v>
                </c:pt>
                <c:pt idx="11">
                  <c:v>15.868263473053892</c:v>
                </c:pt>
                <c:pt idx="12">
                  <c:v>21.357285429141719</c:v>
                </c:pt>
                <c:pt idx="13">
                  <c:v>27.245508982035926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A-407D-9459-99EC35160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39136"/>
        <c:axId val="30140672"/>
      </c:barChart>
      <c:catAx>
        <c:axId val="30139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  <a:cs typeface="Times New Roman" pitchFamily="18" charset="0"/>
              </a:defRPr>
            </a:pPr>
            <a:endParaRPr lang="pt-PT"/>
          </a:p>
        </c:txPr>
        <c:crossAx val="30140672"/>
        <c:crosses val="autoZero"/>
        <c:auto val="1"/>
        <c:lblAlgn val="ctr"/>
        <c:lblOffset val="100"/>
        <c:noMultiLvlLbl val="0"/>
      </c:catAx>
      <c:valAx>
        <c:axId val="3014067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013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028944261037916"/>
          <c:y val="2.9451137884872823E-2"/>
          <c:w val="0.46595434654102391"/>
          <c:h val="0.94109772423025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+mj-lt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'TIPO UTILIZADORES VIA 2014-15'!$S$37:$S$50</c:f>
              <c:strCache>
                <c:ptCount val="14"/>
                <c:pt idx="0">
                  <c:v>Condutores de Autocarros</c:v>
                </c:pt>
                <c:pt idx="1">
                  <c:v>Passageiros de Autocarros</c:v>
                </c:pt>
                <c:pt idx="2">
                  <c:v>Condutores de Taxi</c:v>
                </c:pt>
                <c:pt idx="3">
                  <c:v>Passageiros de Taxi</c:v>
                </c:pt>
                <c:pt idx="4">
                  <c:v>Passageiros de Hiaces</c:v>
                </c:pt>
                <c:pt idx="5">
                  <c:v>Criança Ciclista</c:v>
                </c:pt>
                <c:pt idx="6">
                  <c:v>Condutores de Hiaces</c:v>
                </c:pt>
                <c:pt idx="7">
                  <c:v>Outros</c:v>
                </c:pt>
                <c:pt idx="8">
                  <c:v>Adulto Ciclista</c:v>
                </c:pt>
                <c:pt idx="9">
                  <c:v>Motociclista</c:v>
                </c:pt>
                <c:pt idx="10">
                  <c:v>Criança Pedestre</c:v>
                </c:pt>
                <c:pt idx="11">
                  <c:v>Adulto Pedestre</c:v>
                </c:pt>
                <c:pt idx="12">
                  <c:v>Condutores particulares</c:v>
                </c:pt>
                <c:pt idx="13">
                  <c:v>Passageiros</c:v>
                </c:pt>
              </c:strCache>
            </c:strRef>
          </c:cat>
          <c:val>
            <c:numRef>
              <c:f>'TIPO UTILIZADORES VIA 2014-15'!$U$37:$U$50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0.26978417266187049</c:v>
                </c:pt>
                <c:pt idx="3">
                  <c:v>0.53956834532374098</c:v>
                </c:pt>
                <c:pt idx="4">
                  <c:v>0.71942446043165476</c:v>
                </c:pt>
                <c:pt idx="5">
                  <c:v>1.3489208633093526</c:v>
                </c:pt>
                <c:pt idx="6">
                  <c:v>1.4388489208633095</c:v>
                </c:pt>
                <c:pt idx="7">
                  <c:v>2.7877697841726619</c:v>
                </c:pt>
                <c:pt idx="8">
                  <c:v>2.9676258992805753</c:v>
                </c:pt>
                <c:pt idx="9">
                  <c:v>7.1942446043165464</c:v>
                </c:pt>
                <c:pt idx="10">
                  <c:v>9.2625899280575528</c:v>
                </c:pt>
                <c:pt idx="11">
                  <c:v>14.568345323741008</c:v>
                </c:pt>
                <c:pt idx="12">
                  <c:v>20.863309352517987</c:v>
                </c:pt>
                <c:pt idx="13">
                  <c:v>38.039568345323744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2-44C8-899D-70D84C8E4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96768"/>
        <c:axId val="30119040"/>
      </c:barChart>
      <c:catAx>
        <c:axId val="30096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+mj-lt"/>
                <a:cs typeface="Times New Roman" pitchFamily="18" charset="0"/>
              </a:defRPr>
            </a:pPr>
            <a:endParaRPr lang="pt-PT"/>
          </a:p>
        </c:txPr>
        <c:crossAx val="30119040"/>
        <c:crosses val="autoZero"/>
        <c:auto val="1"/>
        <c:lblAlgn val="ctr"/>
        <c:lblOffset val="100"/>
        <c:noMultiLvlLbl val="0"/>
      </c:catAx>
      <c:valAx>
        <c:axId val="3011904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0096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49471927152067E-2"/>
          <c:y val="0.13259716138234226"/>
          <c:w val="0.86989251096688391"/>
          <c:h val="0.75227578193068556"/>
        </c:manualLayout>
      </c:layout>
      <c:lineChart>
        <c:grouping val="standard"/>
        <c:varyColors val="0"/>
        <c:ser>
          <c:idx val="0"/>
          <c:order val="0"/>
          <c:tx>
            <c:strRef>
              <c:f>'Faix etar condut-vitima2014-15 '!$D$33</c:f>
              <c:strCache>
                <c:ptCount val="1"/>
                <c:pt idx="0">
                  <c:v>Masculino</c:v>
                </c:pt>
              </c:strCache>
            </c:strRef>
          </c:tx>
          <c:spPr>
            <a:ln w="31750">
              <a:solidFill>
                <a:schemeClr val="accent2"/>
              </a:solidFill>
            </a:ln>
          </c:spPr>
          <c:marker>
            <c:symbol val="diamond"/>
            <c:size val="2"/>
          </c:marker>
          <c:dLbls>
            <c:dLbl>
              <c:idx val="2"/>
              <c:layout>
                <c:manualLayout>
                  <c:x val="-8.3745262950761873E-2"/>
                  <c:y val="-4.59102946583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8B-400F-8FDD-2C621689AEB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+mj-lt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'Faix etar condut-vitima2014-15 '!$E$32:$J$32</c:f>
              <c:strCache>
                <c:ptCount val="6"/>
                <c:pt idx="0">
                  <c:v>&lt;18</c:v>
                </c:pt>
                <c:pt idx="1">
                  <c:v>18-25</c:v>
                </c:pt>
                <c:pt idx="2">
                  <c:v>26-31</c:v>
                </c:pt>
                <c:pt idx="3">
                  <c:v>32-36</c:v>
                </c:pt>
                <c:pt idx="4">
                  <c:v>37-45</c:v>
                </c:pt>
                <c:pt idx="5">
                  <c:v>&gt;45</c:v>
                </c:pt>
              </c:strCache>
            </c:strRef>
          </c:cat>
          <c:val>
            <c:numRef>
              <c:f>'Faix etar condut-vitima2014-15 '!$E$37:$J$37</c:f>
              <c:numCache>
                <c:formatCode>0.00</c:formatCode>
                <c:ptCount val="6"/>
                <c:pt idx="0">
                  <c:v>0.26600461074658627</c:v>
                </c:pt>
                <c:pt idx="1">
                  <c:v>10.817520837027841</c:v>
                </c:pt>
                <c:pt idx="2">
                  <c:v>23.904947685759886</c:v>
                </c:pt>
                <c:pt idx="3">
                  <c:v>18.904061003724067</c:v>
                </c:pt>
                <c:pt idx="4">
                  <c:v>21.439971626174852</c:v>
                </c:pt>
                <c:pt idx="5">
                  <c:v>24.667494236566768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8B-400F-8FDD-2C621689AEBE}"/>
            </c:ext>
          </c:extLst>
        </c:ser>
        <c:ser>
          <c:idx val="1"/>
          <c:order val="1"/>
          <c:tx>
            <c:strRef>
              <c:f>'Faix etar condut-vitima2014-15 '!$D$34</c:f>
              <c:strCache>
                <c:ptCount val="1"/>
                <c:pt idx="0">
                  <c:v>Feminino</c:v>
                </c:pt>
              </c:strCache>
            </c:strRef>
          </c:tx>
          <c:spPr>
            <a:ln w="28575">
              <a:solidFill>
                <a:srgbClr val="C00000"/>
              </a:solidFill>
              <a:prstDash val="dash"/>
            </a:ln>
          </c:spPr>
          <c:marker>
            <c:symbol val="square"/>
            <c:size val="2"/>
          </c:marker>
          <c:dLbls>
            <c:dLbl>
              <c:idx val="2"/>
              <c:layout>
                <c:manualLayout>
                  <c:x val="-1.6157705995908409E-2"/>
                  <c:y val="2.875577606178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78B-400F-8FDD-2C621689AEBE}"/>
                </c:ext>
              </c:extLst>
            </c:dLbl>
            <c:dLbl>
              <c:idx val="3"/>
              <c:layout>
                <c:manualLayout>
                  <c:x val="-7.5402627980905912E-2"/>
                  <c:y val="-1.7253465637074028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 b="1">
                      <a:latin typeface="+mj-lt"/>
                    </a:defRPr>
                  </a:pPr>
                  <a:endParaRPr lang="pt-P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02977089136256"/>
                      <c:h val="7.87908264093047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78B-400F-8FDD-2C621689AEBE}"/>
                </c:ext>
              </c:extLst>
            </c:dLbl>
            <c:dLbl>
              <c:idx val="4"/>
              <c:layout>
                <c:manualLayout>
                  <c:x val="-9.6946235975450559E-2"/>
                  <c:y val="-4.02580864865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8B-400F-8FDD-2C621689AEB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+mj-lt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'Faix etar condut-vitima2014-15 '!$E$32:$J$32</c:f>
              <c:strCache>
                <c:ptCount val="6"/>
                <c:pt idx="0">
                  <c:v>&lt;18</c:v>
                </c:pt>
                <c:pt idx="1">
                  <c:v>18-25</c:v>
                </c:pt>
                <c:pt idx="2">
                  <c:v>26-31</c:v>
                </c:pt>
                <c:pt idx="3">
                  <c:v>32-36</c:v>
                </c:pt>
                <c:pt idx="4">
                  <c:v>37-45</c:v>
                </c:pt>
                <c:pt idx="5">
                  <c:v>&gt;45</c:v>
                </c:pt>
              </c:strCache>
            </c:strRef>
          </c:cat>
          <c:val>
            <c:numRef>
              <c:f>'Faix etar condut-vitima2014-15 '!$E$38:$J$38</c:f>
              <c:numCache>
                <c:formatCode>0.00</c:formatCode>
                <c:ptCount val="6"/>
                <c:pt idx="0">
                  <c:v>0</c:v>
                </c:pt>
                <c:pt idx="1">
                  <c:v>6.3781321184510258</c:v>
                </c:pt>
                <c:pt idx="2">
                  <c:v>17.084282460136674</c:v>
                </c:pt>
                <c:pt idx="3">
                  <c:v>23.006833712984054</c:v>
                </c:pt>
                <c:pt idx="4">
                  <c:v>25.05694760820046</c:v>
                </c:pt>
                <c:pt idx="5">
                  <c:v>28.473804100227788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8B-400F-8FDD-2C621689A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537984"/>
        <c:axId val="244548352"/>
      </c:lineChart>
      <c:catAx>
        <c:axId val="244537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PT" b="0"/>
                  <a:t>Idade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+mj-lt"/>
              </a:defRPr>
            </a:pPr>
            <a:endParaRPr lang="pt-PT"/>
          </a:p>
        </c:txPr>
        <c:crossAx val="244548352"/>
        <c:crosses val="autoZero"/>
        <c:auto val="1"/>
        <c:lblAlgn val="ctr"/>
        <c:lblOffset val="100"/>
        <c:noMultiLvlLbl val="0"/>
      </c:catAx>
      <c:valAx>
        <c:axId val="244548352"/>
        <c:scaling>
          <c:orientation val="minMax"/>
        </c:scaling>
        <c:delete val="0"/>
        <c:axPos val="l"/>
        <c:numFmt formatCode="0.0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pt-PT"/>
          </a:p>
        </c:txPr>
        <c:crossAx val="244537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427195327581586"/>
          <c:y val="1.0404609618829729E-2"/>
          <c:w val="0.78027122036531871"/>
          <c:h val="8.6858423940597632E-2"/>
        </c:manualLayout>
      </c:layout>
      <c:overlay val="0"/>
      <c:txPr>
        <a:bodyPr/>
        <a:lstStyle/>
        <a:p>
          <a:pPr>
            <a:defRPr sz="1800" b="1">
              <a:latin typeface="+mj-lt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79392607831294"/>
          <c:y val="5.6654683423523991E-2"/>
          <c:w val="0.84652024081343236"/>
          <c:h val="0.83304183637460261"/>
        </c:manualLayout>
      </c:layout>
      <c:lineChart>
        <c:grouping val="standard"/>
        <c:varyColors val="0"/>
        <c:ser>
          <c:idx val="0"/>
          <c:order val="0"/>
          <c:tx>
            <c:strRef>
              <c:f>'Faix etar condut-vitima2014-15 '!$D$33</c:f>
              <c:strCache>
                <c:ptCount val="1"/>
                <c:pt idx="0">
                  <c:v>Masculino</c:v>
                </c:pt>
              </c:strCache>
            </c:strRef>
          </c:tx>
          <c:spPr>
            <a:ln w="28575">
              <a:solidFill>
                <a:schemeClr val="accent2"/>
              </a:solidFill>
            </a:ln>
          </c:spPr>
          <c:marker>
            <c:symbol val="diamond"/>
            <c:size val="2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82-45B9-B882-4FF7337838B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82-45B9-B882-4FF7337838BF}"/>
                </c:ext>
              </c:extLst>
            </c:dLbl>
            <c:dLbl>
              <c:idx val="2"/>
              <c:layout>
                <c:manualLayout>
                  <c:x val="-7.8223815764254648E-2"/>
                  <c:y val="-2.4020036871702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682-45B9-B882-4FF7337838B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82-45B9-B882-4FF7337838B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82-45B9-B882-4FF7337838BF}"/>
                </c:ext>
              </c:extLst>
            </c:dLbl>
            <c:dLbl>
              <c:idx val="5"/>
              <c:layout>
                <c:manualLayout>
                  <c:x val="0"/>
                  <c:y val="-4.16625074455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682-45B9-B882-4FF7337838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+mj-lt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'Faix etar condut-vitima2014-15 '!$E$32:$J$32</c:f>
              <c:strCache>
                <c:ptCount val="6"/>
                <c:pt idx="0">
                  <c:v>&lt;18</c:v>
                </c:pt>
                <c:pt idx="1">
                  <c:v>18-25</c:v>
                </c:pt>
                <c:pt idx="2">
                  <c:v>26-31</c:v>
                </c:pt>
                <c:pt idx="3">
                  <c:v>32-36</c:v>
                </c:pt>
                <c:pt idx="4">
                  <c:v>37-45</c:v>
                </c:pt>
                <c:pt idx="5">
                  <c:v>&gt;45</c:v>
                </c:pt>
              </c:strCache>
            </c:strRef>
          </c:cat>
          <c:val>
            <c:numRef>
              <c:f>'Faix etar condut-vitima2014-15 '!$E$41:$J$41</c:f>
              <c:numCache>
                <c:formatCode>0.00</c:formatCode>
                <c:ptCount val="6"/>
                <c:pt idx="0">
                  <c:v>0.18800205093146471</c:v>
                </c:pt>
                <c:pt idx="1">
                  <c:v>10.579388138779695</c:v>
                </c:pt>
                <c:pt idx="2">
                  <c:v>24.6453597675611</c:v>
                </c:pt>
                <c:pt idx="3">
                  <c:v>20.201674927362845</c:v>
                </c:pt>
                <c:pt idx="4">
                  <c:v>20.116219449666723</c:v>
                </c:pt>
                <c:pt idx="5">
                  <c:v>24.269355665698171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682-45B9-B882-4FF7337838BF}"/>
            </c:ext>
          </c:extLst>
        </c:ser>
        <c:ser>
          <c:idx val="1"/>
          <c:order val="1"/>
          <c:tx>
            <c:strRef>
              <c:f>'Faix etar condut-vitima2014-15 '!$D$34</c:f>
              <c:strCache>
                <c:ptCount val="1"/>
                <c:pt idx="0">
                  <c:v>Feminino</c:v>
                </c:pt>
              </c:strCache>
            </c:strRef>
          </c:tx>
          <c:spPr>
            <a:ln w="31750">
              <a:solidFill>
                <a:srgbClr val="C00000"/>
              </a:solidFill>
              <a:prstDash val="dash"/>
            </a:ln>
          </c:spPr>
          <c:marker>
            <c:symbol val="square"/>
            <c:size val="2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82-45B9-B882-4FF7337838BF}"/>
                </c:ext>
              </c:extLst>
            </c:dLbl>
            <c:dLbl>
              <c:idx val="1"/>
              <c:layout>
                <c:manualLayout>
                  <c:x val="-8.0788529979542549E-3"/>
                  <c:y val="3.5710720667649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682-45B9-B882-4FF7337838BF}"/>
                </c:ext>
              </c:extLst>
            </c:dLbl>
            <c:dLbl>
              <c:idx val="2"/>
              <c:layout>
                <c:manualLayout>
                  <c:x val="3.7701313990452956E-2"/>
                  <c:y val="2.9758933889708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682-45B9-B882-4FF7337838B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82-45B9-B882-4FF7337838BF}"/>
                </c:ext>
              </c:extLst>
            </c:dLbl>
            <c:dLbl>
              <c:idx val="4"/>
              <c:layout>
                <c:manualLayout>
                  <c:x val="-0.10233213797408661"/>
                  <c:y val="-1.63674136393395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800" b="1"/>
                  </a:pPr>
                  <a:endParaRPr lang="pt-P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98566247442758"/>
                      <c:h val="7.9456353485520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682-45B9-B882-4FF7337838BF}"/>
                </c:ext>
              </c:extLst>
            </c:dLbl>
            <c:dLbl>
              <c:idx val="5"/>
              <c:layout>
                <c:manualLayout>
                  <c:x val="-5.9244921984997409E-2"/>
                  <c:y val="-5.3566081001474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682-45B9-B882-4FF7337838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'Faix etar condut-vitima2014-15 '!$E$32:$J$32</c:f>
              <c:strCache>
                <c:ptCount val="6"/>
                <c:pt idx="0">
                  <c:v>&lt;18</c:v>
                </c:pt>
                <c:pt idx="1">
                  <c:v>18-25</c:v>
                </c:pt>
                <c:pt idx="2">
                  <c:v>26-31</c:v>
                </c:pt>
                <c:pt idx="3">
                  <c:v>32-36</c:v>
                </c:pt>
                <c:pt idx="4">
                  <c:v>37-45</c:v>
                </c:pt>
                <c:pt idx="5">
                  <c:v>&gt;45</c:v>
                </c:pt>
              </c:strCache>
            </c:strRef>
          </c:cat>
          <c:val>
            <c:numRef>
              <c:f>'Faix etar condut-vitima2014-15 '!$E$42:$J$42</c:f>
              <c:numCache>
                <c:formatCode>0.00</c:formatCode>
                <c:ptCount val="6"/>
                <c:pt idx="0">
                  <c:v>0</c:v>
                </c:pt>
                <c:pt idx="1">
                  <c:v>5.592841163310962</c:v>
                </c:pt>
                <c:pt idx="2">
                  <c:v>16.554809843400449</c:v>
                </c:pt>
                <c:pt idx="3">
                  <c:v>21.700223713646533</c:v>
                </c:pt>
                <c:pt idx="4">
                  <c:v>26.845637583892618</c:v>
                </c:pt>
                <c:pt idx="5">
                  <c:v>29.306487695749439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682-45B9-B882-4FF733783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238016"/>
        <c:axId val="245252096"/>
      </c:lineChart>
      <c:catAx>
        <c:axId val="245238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+mj-lt"/>
              </a:defRPr>
            </a:pPr>
            <a:endParaRPr lang="pt-PT"/>
          </a:p>
        </c:txPr>
        <c:crossAx val="245252096"/>
        <c:crosses val="autoZero"/>
        <c:auto val="1"/>
        <c:lblAlgn val="ctr"/>
        <c:lblOffset val="100"/>
        <c:noMultiLvlLbl val="0"/>
      </c:catAx>
      <c:valAx>
        <c:axId val="24525209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45238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354101357249663"/>
          <c:y val="1.5032521086622869E-2"/>
          <c:w val="0.65920829092737798"/>
          <c:h val="8.2133395369334075E-2"/>
        </c:manualLayout>
      </c:layout>
      <c:overlay val="0"/>
      <c:txPr>
        <a:bodyPr/>
        <a:lstStyle/>
        <a:p>
          <a:pPr>
            <a:defRPr sz="1800" b="1">
              <a:latin typeface="+mj-lt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700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9466045962458426E-2"/>
          <c:y val="2.7675813715396607E-2"/>
          <c:w val="0.95002720313994848"/>
          <c:h val="0.971430976231101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+mj-lt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(Mov_Passag_2014_2015!$M$32;Mov_Passag_2014_2015!$M$36;Mov_Passag_2014_2015!$M$40;Mov_Passag_2014_2015!$M$44)</c:f>
              <c:numCache>
                <c:formatCode>#.#00%</c:formatCode>
                <c:ptCount val="4"/>
                <c:pt idx="0">
                  <c:v>-1.636438961517216E-2</c:v>
                </c:pt>
                <c:pt idx="1">
                  <c:v>2.9601480310638077E-2</c:v>
                </c:pt>
                <c:pt idx="2">
                  <c:v>5.5107861117155203E-2</c:v>
                </c:pt>
                <c:pt idx="3">
                  <c:v>8.7424379250545428E-2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6-40E6-88D1-DAB1C0EAA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1"/>
        <c:overlap val="13"/>
        <c:axId val="143802368"/>
        <c:axId val="143803904"/>
      </c:barChart>
      <c:catAx>
        <c:axId val="143802368"/>
        <c:scaling>
          <c:orientation val="minMax"/>
        </c:scaling>
        <c:delete val="1"/>
        <c:axPos val="b"/>
        <c:majorTickMark val="out"/>
        <c:minorTickMark val="none"/>
        <c:tickLblPos val="nextTo"/>
        <c:crossAx val="143803904"/>
        <c:crosses val="autoZero"/>
        <c:auto val="1"/>
        <c:lblAlgn val="ctr"/>
        <c:lblOffset val="100"/>
        <c:noMultiLvlLbl val="0"/>
      </c:catAx>
      <c:valAx>
        <c:axId val="143803904"/>
        <c:scaling>
          <c:orientation val="minMax"/>
        </c:scaling>
        <c:delete val="1"/>
        <c:axPos val="l"/>
        <c:numFmt formatCode="#.#00%" sourceLinked="1"/>
        <c:majorTickMark val="out"/>
        <c:minorTickMark val="none"/>
        <c:tickLblPos val="none"/>
        <c:crossAx val="1438023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 pitchFamily="18" charset="0"/>
          <a:ea typeface="Calibri"/>
          <a:cs typeface="Times New Roman" pitchFamily="18" charset="0"/>
        </a:defRPr>
      </a:pPr>
      <a:endParaRPr lang="pt-PT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769670792379955"/>
          <c:y val="8.8975688660452315E-2"/>
          <c:w val="0.88185508061492313"/>
          <c:h val="0.855179710816095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+mj-lt"/>
                    <a:ea typeface="Calibri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(Mov_Carg_2014_2015!$J$32,Mov_Carg_2014_2015!$J$36,Mov_Carg_2014_2015!$J$40,Mov_Carg_2014_2015!$J$44)</c:f>
              <c:numCache>
                <c:formatCode>#.#00%</c:formatCode>
                <c:ptCount val="4"/>
                <c:pt idx="0">
                  <c:v>-5.4924479752787525E-2</c:v>
                </c:pt>
                <c:pt idx="1">
                  <c:v>-2.4930157608806709E-3</c:v>
                </c:pt>
                <c:pt idx="2">
                  <c:v>-0.30207400318678523</c:v>
                </c:pt>
                <c:pt idx="3">
                  <c:v>-0.18192529556876416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B7-4B71-82A9-EDAE2EC98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13696"/>
        <c:axId val="146815232"/>
      </c:barChart>
      <c:catAx>
        <c:axId val="146813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46815232"/>
        <c:crosses val="autoZero"/>
        <c:auto val="1"/>
        <c:lblAlgn val="ctr"/>
        <c:lblOffset val="100"/>
        <c:noMultiLvlLbl val="0"/>
      </c:catAx>
      <c:valAx>
        <c:axId val="146815232"/>
        <c:scaling>
          <c:orientation val="minMax"/>
        </c:scaling>
        <c:delete val="1"/>
        <c:axPos val="l"/>
        <c:numFmt formatCode="#.#00%" sourceLinked="1"/>
        <c:majorTickMark val="out"/>
        <c:minorTickMark val="none"/>
        <c:tickLblPos val="none"/>
        <c:crossAx val="14681369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PT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569450890482859E-2"/>
          <c:y val="6.8996609714533176E-5"/>
          <c:w val="0.90109533284180543"/>
          <c:h val="0.999931003390285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+mj-lt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(Mov_Correio_2014_2015!$J$34,Mov_Correio_2014_2015!$J$38,Mov_Correio_2014_2015!$J$42,Mov_Correio_2014_2015!$J$46)</c:f>
              <c:numCache>
                <c:formatCode>#.#00%</c:formatCode>
                <c:ptCount val="4"/>
                <c:pt idx="0">
                  <c:v>-0.16518525341377485</c:v>
                </c:pt>
                <c:pt idx="1">
                  <c:v>-2.0295130478048527E-3</c:v>
                </c:pt>
                <c:pt idx="2">
                  <c:v>-6.2009389671361499E-2</c:v>
                </c:pt>
                <c:pt idx="3">
                  <c:v>4.6265683054224328E-2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B-4C00-99C6-0A3AD6F47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7"/>
        <c:axId val="147260928"/>
        <c:axId val="147262464"/>
      </c:barChart>
      <c:catAx>
        <c:axId val="147260928"/>
        <c:scaling>
          <c:orientation val="minMax"/>
        </c:scaling>
        <c:delete val="1"/>
        <c:axPos val="b"/>
        <c:majorTickMark val="out"/>
        <c:minorTickMark val="none"/>
        <c:tickLblPos val="nextTo"/>
        <c:crossAx val="147262464"/>
        <c:crosses val="autoZero"/>
        <c:auto val="1"/>
        <c:lblAlgn val="ctr"/>
        <c:lblOffset val="100"/>
        <c:noMultiLvlLbl val="0"/>
      </c:catAx>
      <c:valAx>
        <c:axId val="147262464"/>
        <c:scaling>
          <c:orientation val="minMax"/>
        </c:scaling>
        <c:delete val="0"/>
        <c:axPos val="l"/>
        <c:numFmt formatCode="#.#00%" sourceLinked="1"/>
        <c:majorTickMark val="out"/>
        <c:minorTickMark val="none"/>
        <c:tickLblPos val="none"/>
        <c:txPr>
          <a:bodyPr rot="0" vert="horz"/>
          <a:lstStyle/>
          <a:p>
            <a:pPr>
              <a:defRPr/>
            </a:pPr>
            <a:endParaRPr lang="pt-PT"/>
          </a:p>
        </c:txPr>
        <c:crossAx val="147260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PT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91962417741251E-2"/>
          <c:y val="5.3174394764218119E-2"/>
          <c:w val="0.95030803758225879"/>
          <c:h val="0.842692731110684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9C7EA95-4639-431D-A788-2C05B86CD554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B43-4CAD-A3EB-931C04D8367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C6EF85-8784-478D-B018-0D242B18FF51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B43-4CAD-A3EB-931C04D8367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+mj-lt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(Jan_Dez_2014_2015!$B$35,Jan_Dez_2014_2015!$B$40)</c:f>
              <c:strCache>
                <c:ptCount val="2"/>
                <c:pt idx="0">
                  <c:v> Longo Curso</c:v>
                </c:pt>
                <c:pt idx="1">
                  <c:v>Cabotagem</c:v>
                </c:pt>
              </c:strCache>
            </c:strRef>
          </c:cat>
          <c:val>
            <c:numRef>
              <c:f>(Jan_Dez_2014_2015!$E$35,Jan_Dez_2014_2015!$E$40)</c:f>
              <c:numCache>
                <c:formatCode>0.00</c:formatCode>
                <c:ptCount val="2"/>
                <c:pt idx="0">
                  <c:v>4.1818118718925694</c:v>
                </c:pt>
                <c:pt idx="1">
                  <c:v>0.79071612235996813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3-4CAD-A3EB-931C04D836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8"/>
        <c:axId val="400114816"/>
        <c:axId val="400116352"/>
      </c:barChart>
      <c:catAx>
        <c:axId val="400114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+mj-lt"/>
              </a:defRPr>
            </a:pPr>
            <a:endParaRPr lang="pt-PT"/>
          </a:p>
        </c:txPr>
        <c:crossAx val="400116352"/>
        <c:crosses val="autoZero"/>
        <c:auto val="1"/>
        <c:lblAlgn val="ctr"/>
        <c:lblOffset val="100"/>
        <c:noMultiLvlLbl val="0"/>
      </c:catAx>
      <c:valAx>
        <c:axId val="400116352"/>
        <c:scaling>
          <c:orientation val="minMax"/>
        </c:scaling>
        <c:delete val="1"/>
        <c:axPos val="l"/>
        <c:numFmt formatCode="#,##0.0" sourceLinked="0"/>
        <c:majorTickMark val="out"/>
        <c:minorTickMark val="none"/>
        <c:tickLblPos val="nextTo"/>
        <c:crossAx val="4001148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448961027885951E-2"/>
          <c:y val="2.9059617547806525E-2"/>
          <c:w val="0.90385768841713121"/>
          <c:h val="0.894261717285339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99B1E1E-2D03-46C2-84BA-FD15A83B08A1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C3-481F-9FD1-6BDAE4B4665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5BFBEBC-5E36-4762-8179-FBACC36F7BF3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EC3-481F-9FD1-6BDAE4B466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j-lt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(Jan_Dez_2014_2015!$B$85,Jan_Dez_2014_2015!$B$90)</c:f>
              <c:strCache>
                <c:ptCount val="2"/>
                <c:pt idx="0">
                  <c:v>Longo Curso</c:v>
                </c:pt>
                <c:pt idx="1">
                  <c:v>Cabotagem</c:v>
                </c:pt>
              </c:strCache>
            </c:strRef>
          </c:cat>
          <c:val>
            <c:numRef>
              <c:f>(Jan_Dez_2014_2015!$E$85,Jan_Dez_2014_2015!$E$90)</c:f>
              <c:numCache>
                <c:formatCode>0.0</c:formatCode>
                <c:ptCount val="2"/>
                <c:pt idx="0">
                  <c:v>-2.9779724576938835</c:v>
                </c:pt>
                <c:pt idx="1">
                  <c:v>-5.8668748483370381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3-481F-9FD1-6BDAE4B46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7"/>
        <c:overlap val="33"/>
        <c:axId val="481207040"/>
        <c:axId val="481208576"/>
      </c:barChart>
      <c:catAx>
        <c:axId val="4812070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81208576"/>
        <c:crosses val="autoZero"/>
        <c:auto val="1"/>
        <c:lblAlgn val="ctr"/>
        <c:lblOffset val="100"/>
        <c:noMultiLvlLbl val="0"/>
      </c:catAx>
      <c:valAx>
        <c:axId val="4812085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481207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686795529846423E-3"/>
          <c:y val="1.5642614618006683E-2"/>
          <c:w val="0.98655762570138295"/>
          <c:h val="0.7950604858882938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+mj-lt"/>
                    <a:ea typeface="Calibri"/>
                    <a:cs typeface="Times New Roman" pitchFamily="18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'Tratamento 2015_total '!$A$5:$A$11</c:f>
              <c:strCache>
                <c:ptCount val="7"/>
                <c:pt idx="0">
                  <c:v>Extensão dos percursos </c:v>
                </c:pt>
                <c:pt idx="1">
                  <c:v>Total de quilómetro percorrido</c:v>
                </c:pt>
                <c:pt idx="2">
                  <c:v>Horas trabalhadas </c:v>
                </c:pt>
                <c:pt idx="3">
                  <c:v>Número de veículos</c:v>
                </c:pt>
                <c:pt idx="4">
                  <c:v>Total de passageiros transportados</c:v>
                </c:pt>
                <c:pt idx="5">
                  <c:v>Índice de passageiro por quilómetro</c:v>
                </c:pt>
                <c:pt idx="6">
                  <c:v>Total de lugares oferecidos</c:v>
                </c:pt>
              </c:strCache>
            </c:strRef>
          </c:cat>
          <c:val>
            <c:numRef>
              <c:f>'Tratamento 2015_total '!$M$89:$M$95</c:f>
              <c:numCache>
                <c:formatCode>0.0%</c:formatCode>
                <c:ptCount val="7"/>
                <c:pt idx="0">
                  <c:v>0</c:v>
                </c:pt>
                <c:pt idx="1">
                  <c:v>6.6720554511377997E-2</c:v>
                </c:pt>
                <c:pt idx="2">
                  <c:v>0.1690448388314835</c:v>
                </c:pt>
                <c:pt idx="3">
                  <c:v>0.10019549692125601</c:v>
                </c:pt>
                <c:pt idx="4">
                  <c:v>0.19672470251792257</c:v>
                </c:pt>
                <c:pt idx="5">
                  <c:v>0.11284076633599466</c:v>
                </c:pt>
                <c:pt idx="6">
                  <c:v>1.1553237332854269E-2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83-4DC8-8CC2-7B9AAB7B7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685760"/>
        <c:axId val="403687296"/>
      </c:barChart>
      <c:catAx>
        <c:axId val="403685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03687296"/>
        <c:crosses val="autoZero"/>
        <c:auto val="1"/>
        <c:lblAlgn val="ctr"/>
        <c:lblOffset val="100"/>
        <c:noMultiLvlLbl val="0"/>
      </c:catAx>
      <c:valAx>
        <c:axId val="40368729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4036857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8895139383638699E-3"/>
          <c:y val="0.10928183905491984"/>
          <c:w val="0.74092969338158365"/>
          <c:h val="0.87229343440160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'QUADRO COMP. ACIDENTES2014-2015'!$P$94</c:f>
              <c:strCache>
                <c:ptCount val="1"/>
                <c:pt idx="0">
                  <c:v>Variação 2015/2014 (%)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B1-4FB6-9191-37E4D41B547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-9,5%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B1-4FB6-9191-37E4D41B547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E633A17-2DDF-4C50-9A39-305522B4279C}" type="VALUE">
                      <a:rPr lang="en-US" smtClean="0"/>
                      <a:pPr/>
                      <a:t>[VALOR]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1B1-4FB6-9191-37E4D41B547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'QUADRO COMP. ACIDENTES2014-2015'!$O$95:$O$97</c:f>
              <c:strCache>
                <c:ptCount val="3"/>
                <c:pt idx="0">
                  <c:v>Acidentes</c:v>
                </c:pt>
                <c:pt idx="1">
                  <c:v>Feridos</c:v>
                </c:pt>
                <c:pt idx="2">
                  <c:v>Mortos</c:v>
                </c:pt>
              </c:strCache>
            </c:strRef>
          </c:cat>
          <c:val>
            <c:numRef>
              <c:f>'QUADRO COMP. ACIDENTES2014-2015'!$P$95:$P$97</c:f>
              <c:numCache>
                <c:formatCode>#.#00</c:formatCode>
                <c:ptCount val="3"/>
                <c:pt idx="0">
                  <c:v>2.8689736764270926</c:v>
                </c:pt>
                <c:pt idx="1">
                  <c:v>-9.4594594594594597</c:v>
                </c:pt>
                <c:pt idx="2">
                  <c:v>-18.604651162790699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3-4AD9-9CEA-F7FF963AA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7"/>
        <c:axId val="151911808"/>
        <c:axId val="151803008"/>
      </c:barChart>
      <c:catAx>
        <c:axId val="1519118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1803008"/>
        <c:crosses val="autoZero"/>
        <c:auto val="1"/>
        <c:lblAlgn val="ctr"/>
        <c:lblOffset val="100"/>
        <c:noMultiLvlLbl val="0"/>
      </c:catAx>
      <c:valAx>
        <c:axId val="151803008"/>
        <c:scaling>
          <c:orientation val="minMax"/>
        </c:scaling>
        <c:delete val="1"/>
        <c:axPos val="l"/>
        <c:numFmt formatCode="#.#00" sourceLinked="1"/>
        <c:majorTickMark val="out"/>
        <c:minorTickMark val="none"/>
        <c:tickLblPos val="nextTo"/>
        <c:crossAx val="151911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pt-PT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pt-PT" sz="1800"/>
              <a:t>2014</a:t>
            </a:r>
          </a:p>
        </c:rich>
      </c:tx>
      <c:layout>
        <c:manualLayout>
          <c:xMode val="edge"/>
          <c:yMode val="edge"/>
          <c:x val="0.4552077987807351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677250838216997"/>
          <c:y val="4.8530323116344289E-2"/>
          <c:w val="0.65031112063386254"/>
          <c:h val="0.9303857335927460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3399"/>
            </a:solidFill>
          </c:spPr>
          <c:invertIfNegative val="0"/>
          <c:dLbls>
            <c:dLbl>
              <c:idx val="21"/>
              <c:layout>
                <c:manualLayout>
                  <c:x val="1.1198050304816118E-2"/>
                  <c:y val="4.9671396335307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34-4434-8876-41F1872A9A19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'TIPO UTILIZADORES VIA 2014-15'!$B$122:$B$143</c:f>
              <c:strCache>
                <c:ptCount val="22"/>
                <c:pt idx="0">
                  <c:v>Brava</c:v>
                </c:pt>
                <c:pt idx="1">
                  <c:v>S Catarina FG</c:v>
                </c:pt>
                <c:pt idx="2">
                  <c:v>Maio </c:v>
                </c:pt>
                <c:pt idx="3">
                  <c:v>Boa Vista</c:v>
                </c:pt>
                <c:pt idx="4">
                  <c:v>Paul</c:v>
                </c:pt>
                <c:pt idx="5">
                  <c:v>Rª Grande</c:v>
                </c:pt>
                <c:pt idx="6">
                  <c:v>S.Filipe</c:v>
                </c:pt>
                <c:pt idx="7">
                  <c:v>Tarrafal SN</c:v>
                </c:pt>
                <c:pt idx="8">
                  <c:v>Rª Grande ST</c:v>
                </c:pt>
                <c:pt idx="9">
                  <c:v>Sal</c:v>
                </c:pt>
                <c:pt idx="10">
                  <c:v>Mosteiros</c:v>
                </c:pt>
                <c:pt idx="11">
                  <c:v>Rª Brava</c:v>
                </c:pt>
                <c:pt idx="12">
                  <c:v>S.L.Orgãos</c:v>
                </c:pt>
                <c:pt idx="13">
                  <c:v>São Miguel</c:v>
                </c:pt>
                <c:pt idx="14">
                  <c:v>S.S.Mundo</c:v>
                </c:pt>
                <c:pt idx="15">
                  <c:v>P. Novo</c:v>
                </c:pt>
                <c:pt idx="16">
                  <c:v>S.Domingos</c:v>
                </c:pt>
                <c:pt idx="17">
                  <c:v>Tarrafal ST</c:v>
                </c:pt>
                <c:pt idx="18">
                  <c:v>S Catarina ST</c:v>
                </c:pt>
                <c:pt idx="19">
                  <c:v>Santa Cruz</c:v>
                </c:pt>
                <c:pt idx="20">
                  <c:v>S.Vicente</c:v>
                </c:pt>
                <c:pt idx="21">
                  <c:v>Praia</c:v>
                </c:pt>
              </c:strCache>
            </c:strRef>
          </c:cat>
          <c:val>
            <c:numRef>
              <c:f>'TIPO UTILIZADORES VIA 2014-15'!$F$122:$F$143</c:f>
              <c:numCache>
                <c:formatCode>#.#00</c:formatCode>
                <c:ptCount val="22"/>
                <c:pt idx="0">
                  <c:v>0.26978417266187049</c:v>
                </c:pt>
                <c:pt idx="1">
                  <c:v>0.98920863309352514</c:v>
                </c:pt>
                <c:pt idx="2">
                  <c:v>1.2589928057553956</c:v>
                </c:pt>
                <c:pt idx="3">
                  <c:v>1.3489208633093526</c:v>
                </c:pt>
                <c:pt idx="4">
                  <c:v>1.6187050359712229</c:v>
                </c:pt>
                <c:pt idx="5">
                  <c:v>1.9784172661870503</c:v>
                </c:pt>
                <c:pt idx="6">
                  <c:v>2.0683453237410072</c:v>
                </c:pt>
                <c:pt idx="7">
                  <c:v>2.0683453237410072</c:v>
                </c:pt>
                <c:pt idx="8">
                  <c:v>2.3381294964028778</c:v>
                </c:pt>
                <c:pt idx="9">
                  <c:v>2.6978417266187051</c:v>
                </c:pt>
                <c:pt idx="10">
                  <c:v>2.7877697841726619</c:v>
                </c:pt>
                <c:pt idx="11">
                  <c:v>2.7877697841726619</c:v>
                </c:pt>
                <c:pt idx="12">
                  <c:v>2.7877697841726619</c:v>
                </c:pt>
                <c:pt idx="13">
                  <c:v>2.877697841726619</c:v>
                </c:pt>
                <c:pt idx="14">
                  <c:v>3.5071942446043161</c:v>
                </c:pt>
                <c:pt idx="15">
                  <c:v>4.1366906474820144</c:v>
                </c:pt>
                <c:pt idx="16">
                  <c:v>4.4064748201438846</c:v>
                </c:pt>
                <c:pt idx="17">
                  <c:v>4.5863309352517989</c:v>
                </c:pt>
                <c:pt idx="18">
                  <c:v>6.4748201438848918</c:v>
                </c:pt>
                <c:pt idx="19">
                  <c:v>9.2625899280575528</c:v>
                </c:pt>
                <c:pt idx="20">
                  <c:v>15.557553956834532</c:v>
                </c:pt>
                <c:pt idx="21">
                  <c:v>24.190647482014388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8-42C3-83F8-B564ED9A6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452352"/>
        <c:axId val="154453888"/>
      </c:barChart>
      <c:catAx>
        <c:axId val="154452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t-PT"/>
          </a:p>
        </c:txPr>
        <c:crossAx val="154453888"/>
        <c:crosses val="autoZero"/>
        <c:auto val="1"/>
        <c:lblAlgn val="ctr"/>
        <c:lblOffset val="100"/>
        <c:noMultiLvlLbl val="0"/>
      </c:catAx>
      <c:valAx>
        <c:axId val="154453888"/>
        <c:scaling>
          <c:orientation val="minMax"/>
        </c:scaling>
        <c:delete val="1"/>
        <c:axPos val="b"/>
        <c:numFmt formatCode="#.#00" sourceLinked="1"/>
        <c:majorTickMark val="none"/>
        <c:minorTickMark val="none"/>
        <c:tickLblPos val="nextTo"/>
        <c:crossAx val="1544523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pt-PT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0.08067</cdr:x>
      <cdr:y>0.37588</cdr:y>
    </cdr:from>
    <cdr:to>
      <cdr:x>0.26638</cdr:x>
      <cdr:y>0.47921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662208" y="1596920"/>
          <a:ext cx="1524477" cy="438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800" b="1" dirty="0">
              <a:latin typeface="+mj-lt"/>
              <a:cs typeface="Times New Roman" pitchFamily="18" charset="0"/>
            </a:rPr>
            <a:t>    </a:t>
          </a:r>
          <a:r>
            <a:rPr lang="pt-PT" sz="1800" b="1" dirty="0" smtClean="0">
              <a:latin typeface="+mj-lt"/>
              <a:cs typeface="Times New Roman" pitchFamily="18" charset="0"/>
            </a:rPr>
            <a:t>1º</a:t>
          </a:r>
          <a:r>
            <a:rPr lang="pt-PT" sz="18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8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800" b="1" dirty="0" smtClean="0">
              <a:latin typeface="+mj-lt"/>
              <a:cs typeface="Times New Roman" pitchFamily="18" charset="0"/>
            </a:rPr>
            <a:t>.</a:t>
          </a:r>
          <a:endParaRPr lang="pt-PT" sz="18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0.31428</cdr:x>
      <cdr:y>0.37588</cdr:y>
    </cdr:from>
    <cdr:to>
      <cdr:x>0.5</cdr:x>
      <cdr:y>0.47921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2579896" y="1596919"/>
          <a:ext cx="1524559" cy="438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100" b="1" dirty="0"/>
            <a:t>     </a:t>
          </a:r>
          <a:r>
            <a:rPr lang="pt-PT" sz="1800" b="1" dirty="0" smtClean="0">
              <a:latin typeface="+mj-lt"/>
              <a:cs typeface="Times New Roman" pitchFamily="18" charset="0"/>
            </a:rPr>
            <a:t>2º</a:t>
          </a:r>
          <a:r>
            <a:rPr lang="pt-PT" sz="18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8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800" b="1" dirty="0" smtClean="0">
              <a:latin typeface="+mj-lt"/>
              <a:cs typeface="Times New Roman" pitchFamily="18" charset="0"/>
            </a:rPr>
            <a:t>.</a:t>
          </a:r>
          <a:endParaRPr lang="pt-PT" sz="18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0.5614</cdr:x>
      <cdr:y>0.37989</cdr:y>
    </cdr:from>
    <cdr:to>
      <cdr:x>0.74712</cdr:x>
      <cdr:y>0.48323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4608512" y="1613955"/>
          <a:ext cx="1524559" cy="439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+mj-lt"/>
            </a:rPr>
            <a:t>   </a:t>
          </a:r>
          <a:r>
            <a:rPr lang="pt-PT" sz="1600" b="1" dirty="0" smtClean="0">
              <a:latin typeface="+mj-lt"/>
              <a:cs typeface="Times New Roman" pitchFamily="18" charset="0"/>
            </a:rPr>
            <a:t>3º</a:t>
          </a:r>
          <a:r>
            <a:rPr lang="pt-PT" sz="16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6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600" b="1" dirty="0" smtClean="0">
              <a:latin typeface="+mj-lt"/>
              <a:cs typeface="Times New Roman" pitchFamily="18" charset="0"/>
            </a:rPr>
            <a:t>.</a:t>
          </a:r>
          <a:endParaRPr lang="pt-PT" sz="16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0.80805</cdr:x>
      <cdr:y>0.47266</cdr:y>
    </cdr:from>
    <cdr:to>
      <cdr:x>0.99377</cdr:x>
      <cdr:y>0.57599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6633241" y="2008088"/>
          <a:ext cx="1524559" cy="438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Times New Roman" pitchFamily="18" charset="0"/>
              <a:cs typeface="Times New Roman" pitchFamily="18" charset="0"/>
            </a:rPr>
            <a:t>  </a:t>
          </a:r>
          <a:r>
            <a:rPr lang="pt-PT" sz="1800" b="1" dirty="0" smtClean="0">
              <a:latin typeface="+mj-lt"/>
              <a:cs typeface="Times New Roman" pitchFamily="18" charset="0"/>
            </a:rPr>
            <a:t>4º</a:t>
          </a:r>
          <a:r>
            <a:rPr lang="pt-PT" sz="18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8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800" b="1" dirty="0" smtClean="0">
              <a:latin typeface="+mj-lt"/>
              <a:cs typeface="Times New Roman" pitchFamily="18" charset="0"/>
            </a:rPr>
            <a:t>.</a:t>
          </a:r>
          <a:endParaRPr lang="pt-PT" sz="18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0.04825</cdr:x>
      <cdr:y>0.47549</cdr:y>
    </cdr:from>
    <cdr:to>
      <cdr:x>0.95175</cdr:x>
      <cdr:y>0.47549</cdr:y>
    </cdr:to>
    <cdr:cxnSp macro="">
      <cdr:nvCxnSpPr>
        <cdr:cNvPr id="11" name="Conexão reta 10"/>
        <cdr:cNvCxnSpPr/>
      </cdr:nvCxnSpPr>
      <cdr:spPr>
        <a:xfrm xmlns:a="http://schemas.openxmlformats.org/drawingml/2006/main">
          <a:off x="396043" y="2020127"/>
          <a:ext cx="7416824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0.00089</cdr:x>
      <cdr:y>0.84667</cdr:y>
    </cdr:from>
    <cdr:to>
      <cdr:x>0.46783</cdr:x>
      <cdr:y>0.98714</cdr:y>
    </cdr:to>
    <cdr:sp macro="" textlink="">
      <cdr:nvSpPr>
        <cdr:cNvPr id="2" name="Oval 1"/>
        <cdr:cNvSpPr/>
      </cdr:nvSpPr>
      <cdr:spPr>
        <a:xfrm xmlns:a="http://schemas.openxmlformats.org/drawingml/2006/main" rot="5176117">
          <a:off x="677511" y="3722099"/>
          <a:ext cx="729235" cy="207637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t-PT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P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0.04975</cdr:x>
      <cdr:y>0.64351</cdr:y>
    </cdr:from>
    <cdr:to>
      <cdr:x>0.2432</cdr:x>
      <cdr:y>0.72741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360041" y="3035273"/>
          <a:ext cx="1399862" cy="395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+mj-lt"/>
            </a:rPr>
            <a:t>      </a:t>
          </a:r>
          <a:r>
            <a:rPr lang="pt-PT" sz="1600" b="1" dirty="0" smtClean="0">
              <a:latin typeface="+mj-lt"/>
              <a:cs typeface="Times New Roman" pitchFamily="18" charset="0"/>
            </a:rPr>
            <a:t>1º</a:t>
          </a:r>
          <a:r>
            <a:rPr lang="pt-PT" sz="16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6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600" b="1" dirty="0" smtClean="0">
              <a:latin typeface="+mj-lt"/>
              <a:cs typeface="Times New Roman" pitchFamily="18" charset="0"/>
            </a:rPr>
            <a:t>.</a:t>
          </a:r>
          <a:endParaRPr lang="pt-PT" sz="16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0.33631</cdr:x>
      <cdr:y>0.71542</cdr:y>
    </cdr:from>
    <cdr:to>
      <cdr:x>0.52976</cdr:x>
      <cdr:y>0.83971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1793885" y="2003419"/>
          <a:ext cx="1031862" cy="34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pt-PT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pt-PT" sz="1600" b="1" dirty="0" smtClean="0">
              <a:latin typeface="+mj-lt"/>
              <a:cs typeface="Times New Roman" pitchFamily="18" charset="0"/>
            </a:rPr>
            <a:t>2º</a:t>
          </a:r>
          <a:r>
            <a:rPr lang="pt-PT" sz="16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6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600" b="1" dirty="0" smtClean="0">
              <a:latin typeface="+mj-lt"/>
              <a:cs typeface="Times New Roman" pitchFamily="18" charset="0"/>
            </a:rPr>
            <a:t>.</a:t>
          </a:r>
          <a:endParaRPr lang="pt-PT" sz="16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0.5693</cdr:x>
      <cdr:y>0.73511</cdr:y>
    </cdr:from>
    <cdr:to>
      <cdr:x>0.76275</cdr:x>
      <cdr:y>0.8594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4119653" y="3467321"/>
          <a:ext cx="1399861" cy="586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Times New Roman" pitchFamily="18" charset="0"/>
              <a:cs typeface="Times New Roman" pitchFamily="18" charset="0"/>
            </a:rPr>
            <a:t>   </a:t>
          </a:r>
          <a:r>
            <a:rPr lang="pt-PT" sz="1600" b="1" dirty="0" smtClean="0">
              <a:latin typeface="+mj-lt"/>
              <a:cs typeface="Times New Roman" pitchFamily="18" charset="0"/>
            </a:rPr>
            <a:t>3º</a:t>
          </a:r>
          <a:r>
            <a:rPr lang="pt-PT" sz="16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6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600" b="1" dirty="0" smtClean="0">
              <a:latin typeface="+mj-lt"/>
              <a:cs typeface="Times New Roman" pitchFamily="18" charset="0"/>
            </a:rPr>
            <a:t>.</a:t>
          </a:r>
          <a:endParaRPr lang="pt-PT" sz="16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0.79089</cdr:x>
      <cdr:y>0.70457</cdr:y>
    </cdr:from>
    <cdr:to>
      <cdr:x>0.98434</cdr:x>
      <cdr:y>0.82886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410290" y="3323305"/>
          <a:ext cx="1323345" cy="586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100" b="1" dirty="0">
              <a:latin typeface="Arial Narrow" pitchFamily="34" charset="0"/>
            </a:rPr>
            <a:t>   </a:t>
          </a:r>
          <a:r>
            <a:rPr lang="pt-PT" sz="1100" b="1" dirty="0" smtClean="0">
              <a:latin typeface="Arial Narrow" pitchFamily="34" charset="0"/>
            </a:rPr>
            <a:t> </a:t>
          </a:r>
          <a:r>
            <a:rPr lang="pt-PT" sz="1600" b="1" dirty="0">
              <a:latin typeface="+mj-lt"/>
              <a:cs typeface="Times New Roman" pitchFamily="18" charset="0"/>
            </a:rPr>
            <a:t>4º</a:t>
          </a:r>
          <a:r>
            <a:rPr lang="pt-PT" sz="1600" b="1" baseline="0" dirty="0">
              <a:latin typeface="+mj-lt"/>
              <a:cs typeface="Times New Roman" pitchFamily="18" charset="0"/>
            </a:rPr>
            <a:t> </a:t>
          </a:r>
          <a:r>
            <a:rPr lang="pt-PT" sz="1600" b="1" dirty="0" err="1" smtClean="0">
              <a:latin typeface="+mj-lt"/>
              <a:cs typeface="Times New Roman" pitchFamily="18" charset="0"/>
            </a:rPr>
            <a:t>Trim</a:t>
          </a:r>
          <a:r>
            <a:rPr lang="pt-PT" sz="1600" b="1" dirty="0" smtClean="0">
              <a:latin typeface="+mj-lt"/>
              <a:cs typeface="Times New Roman" pitchFamily="18" charset="0"/>
            </a:rPr>
            <a:t>.</a:t>
          </a:r>
          <a:endParaRPr lang="pt-PT" sz="16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0.71986</cdr:y>
    </cdr:from>
    <cdr:to>
      <cdr:x>0.90813</cdr:x>
      <cdr:y>0.72308</cdr:y>
    </cdr:to>
    <cdr:grpSp>
      <cdr:nvGrpSpPr>
        <cdr:cNvPr id="15" name="Grupo 14"/>
        <cdr:cNvGrpSpPr/>
      </cdr:nvGrpSpPr>
      <cdr:grpSpPr>
        <a:xfrm xmlns:a="http://schemas.openxmlformats.org/drawingml/2006/main">
          <a:off x="0" y="3395401"/>
          <a:ext cx="6212299" cy="15188"/>
          <a:chOff x="-1964637" y="1481685"/>
          <a:chExt cx="6066938" cy="6892"/>
        </a:xfrm>
      </cdr:grpSpPr>
      <cdr:cxnSp macro="">
        <cdr:nvCxnSpPr>
          <cdr:cNvPr id="13" name="Conexão recta 12"/>
          <cdr:cNvCxnSpPr/>
        </cdr:nvCxnSpPr>
        <cdr:spPr>
          <a:xfrm xmlns:a="http://schemas.openxmlformats.org/drawingml/2006/main" flipV="1">
            <a:off x="-1964637" y="1481685"/>
            <a:ext cx="6066938" cy="6892"/>
          </a:xfrm>
          <a:prstGeom xmlns:a="http://schemas.openxmlformats.org/drawingml/2006/main" prst="line">
            <a:avLst/>
          </a:prstGeom>
          <a:ln xmlns:a="http://schemas.openxmlformats.org/drawingml/2006/main" w="22225">
            <a:solidFill>
              <a:schemeClr val="accent2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0.10669</cdr:x>
      <cdr:y>0</cdr:y>
    </cdr:from>
    <cdr:to>
      <cdr:x>0.32432</cdr:x>
      <cdr:y>0.0839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68507" y="0"/>
          <a:ext cx="1159684" cy="337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Arial Narrow" pitchFamily="34" charset="0"/>
            </a:rPr>
            <a:t>     </a:t>
          </a:r>
          <a:r>
            <a:rPr lang="pt-PT" sz="1800" b="1" dirty="0" smtClean="0">
              <a:latin typeface="+mj-lt"/>
              <a:cs typeface="Times New Roman" pitchFamily="18" charset="0"/>
            </a:rPr>
            <a:t>1º</a:t>
          </a:r>
          <a:r>
            <a:rPr lang="pt-PT" sz="18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800" b="1" dirty="0" err="1">
              <a:latin typeface="+mj-lt"/>
              <a:cs typeface="Times New Roman" pitchFamily="18" charset="0"/>
            </a:rPr>
            <a:t>Trim</a:t>
          </a:r>
          <a:endParaRPr lang="pt-PT" sz="18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0.36543</cdr:x>
      <cdr:y>0</cdr:y>
    </cdr:from>
    <cdr:to>
      <cdr:x>0.55888</cdr:x>
      <cdr:y>0.12429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2736626" y="0"/>
          <a:ext cx="1448715" cy="554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Arial Narrow" pitchFamily="34" charset="0"/>
            </a:rPr>
            <a:t> </a:t>
          </a:r>
          <a:r>
            <a:rPr lang="pt-PT" sz="1600" b="1" dirty="0" smtClean="0">
              <a:latin typeface="Arial Narrow" pitchFamily="34" charset="0"/>
            </a:rPr>
            <a:t> </a:t>
          </a:r>
          <a:r>
            <a:rPr lang="pt-PT" sz="1800" b="1" dirty="0" smtClean="0">
              <a:latin typeface="+mj-lt"/>
              <a:cs typeface="Times New Roman" pitchFamily="18" charset="0"/>
            </a:rPr>
            <a:t>2º</a:t>
          </a:r>
          <a:r>
            <a:rPr lang="pt-PT" sz="1800" b="1" baseline="0" dirty="0" smtClean="0">
              <a:latin typeface="+mj-lt"/>
              <a:cs typeface="Times New Roman" pitchFamily="18" charset="0"/>
            </a:rPr>
            <a:t> </a:t>
          </a:r>
          <a:r>
            <a:rPr lang="pt-PT" sz="1800" b="1" dirty="0" err="1" smtClean="0">
              <a:latin typeface="+mj-lt"/>
              <a:cs typeface="Times New Roman" pitchFamily="18" charset="0"/>
            </a:rPr>
            <a:t>Trim</a:t>
          </a:r>
          <a:endParaRPr lang="pt-PT" sz="18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0.54952</cdr:x>
      <cdr:y>0</cdr:y>
    </cdr:from>
    <cdr:to>
      <cdr:x>0.74297</cdr:x>
      <cdr:y>0.12429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2441242" y="0"/>
          <a:ext cx="859394" cy="270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600" b="1" dirty="0">
              <a:latin typeface="Arial Narrow" pitchFamily="34" charset="0"/>
            </a:rPr>
            <a:t>   </a:t>
          </a:r>
          <a:r>
            <a:rPr lang="pt-PT" sz="1600" b="1" dirty="0" smtClean="0">
              <a:latin typeface="Arial Narrow" pitchFamily="34" charset="0"/>
            </a:rPr>
            <a:t> </a:t>
          </a:r>
          <a:r>
            <a:rPr lang="pt-PT" sz="1800" b="1" dirty="0">
              <a:latin typeface="+mj-lt"/>
            </a:rPr>
            <a:t>3º</a:t>
          </a:r>
          <a:r>
            <a:rPr lang="pt-PT" sz="1800" b="1" baseline="0" dirty="0">
              <a:latin typeface="+mj-lt"/>
            </a:rPr>
            <a:t> </a:t>
          </a:r>
          <a:r>
            <a:rPr lang="pt-PT" sz="1800" b="1" dirty="0" err="1">
              <a:latin typeface="+mj-lt"/>
            </a:rPr>
            <a:t>Trim</a:t>
          </a:r>
          <a:endParaRPr lang="pt-PT" sz="18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0.79694</cdr:x>
      <cdr:y>0</cdr:y>
    </cdr:from>
    <cdr:to>
      <cdr:x>0.99039</cdr:x>
      <cdr:y>0.12429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968158" y="-2636912"/>
          <a:ext cx="1448715" cy="554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000" b="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pt-PT" sz="1800" b="1" dirty="0">
              <a:latin typeface="+mj-lt"/>
              <a:cs typeface="Times New Roman" pitchFamily="18" charset="0"/>
            </a:rPr>
            <a:t>4º</a:t>
          </a:r>
          <a:r>
            <a:rPr lang="pt-PT" sz="1800" b="1" baseline="0" dirty="0">
              <a:latin typeface="+mj-lt"/>
              <a:cs typeface="Times New Roman" pitchFamily="18" charset="0"/>
            </a:rPr>
            <a:t> </a:t>
          </a:r>
          <a:r>
            <a:rPr lang="pt-PT" sz="1800" b="1" dirty="0" err="1">
              <a:latin typeface="+mj-lt"/>
              <a:cs typeface="Times New Roman" pitchFamily="18" charset="0"/>
            </a:rPr>
            <a:t>Trim</a:t>
          </a:r>
          <a:endParaRPr lang="pt-PT" sz="18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0.03521</cdr:x>
      <cdr:y>0.03843</cdr:y>
    </cdr:from>
    <cdr:to>
      <cdr:x>0.99884</cdr:x>
      <cdr:y>0.12298</cdr:y>
    </cdr:to>
    <cdr:grpSp>
      <cdr:nvGrpSpPr>
        <cdr:cNvPr id="9" name="Grupo 8"/>
        <cdr:cNvGrpSpPr/>
      </cdr:nvGrpSpPr>
      <cdr:grpSpPr>
        <a:xfrm xmlns:a="http://schemas.openxmlformats.org/drawingml/2006/main">
          <a:off x="263682" y="171571"/>
          <a:ext cx="7216463" cy="377473"/>
          <a:chOff x="100759" y="1613158"/>
          <a:chExt cx="5020516" cy="230003"/>
        </a:xfrm>
      </cdr:grpSpPr>
      <cdr:cxnSp macro="">
        <cdr:nvCxnSpPr>
          <cdr:cNvPr id="2" name="Conexão recta 1"/>
          <cdr:cNvCxnSpPr/>
        </cdr:nvCxnSpPr>
        <cdr:spPr>
          <a:xfrm xmlns:a="http://schemas.openxmlformats.org/drawingml/2006/main" flipV="1">
            <a:off x="484677" y="1743117"/>
            <a:ext cx="4636598" cy="6176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sp macro="" textlink="">
        <cdr:nvSpPr>
          <cdr:cNvPr id="3" name="Caixa de texto 2"/>
          <cdr:cNvSpPr txBox="1"/>
        </cdr:nvSpPr>
        <cdr:spPr>
          <a:xfrm xmlns:a="http://schemas.openxmlformats.org/drawingml/2006/main">
            <a:off x="100759" y="1613158"/>
            <a:ext cx="470469" cy="23000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endParaRPr lang="pt-PT" sz="1800" dirty="0">
              <a:latin typeface="Times New Roman" pitchFamily="18" charset="0"/>
              <a:cs typeface="Times New Roman" pitchFamily="18" charset="0"/>
            </a:endParaRPr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0.0966</cdr:x>
      <cdr:y>0.2448</cdr:y>
    </cdr:from>
    <cdr:to>
      <cdr:x>0.29004</cdr:x>
      <cdr:y>0.3287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444332" y="631594"/>
          <a:ext cx="889812" cy="216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800" b="1" dirty="0">
              <a:latin typeface="Arial Narrow" pitchFamily="34" charset="0"/>
            </a:rPr>
            <a:t>       </a:t>
          </a:r>
          <a:r>
            <a:rPr lang="pt-PT" sz="1800" b="1" dirty="0" smtClean="0">
              <a:latin typeface="+mj-lt"/>
            </a:rPr>
            <a:t>1º</a:t>
          </a:r>
          <a:r>
            <a:rPr lang="pt-PT" sz="1800" b="1" baseline="0" dirty="0" smtClean="0">
              <a:latin typeface="+mj-lt"/>
            </a:rPr>
            <a:t> </a:t>
          </a:r>
          <a:r>
            <a:rPr lang="pt-PT" sz="1800" b="1" dirty="0" err="1" smtClean="0">
              <a:latin typeface="+mj-lt"/>
            </a:rPr>
            <a:t>Trim</a:t>
          </a:r>
          <a:endParaRPr lang="pt-PT" sz="18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0.3296</cdr:x>
      <cdr:y>0.23307</cdr:y>
    </cdr:from>
    <cdr:to>
      <cdr:x>0.52305</cdr:x>
      <cdr:y>0.31839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1654681" y="698107"/>
          <a:ext cx="971179" cy="255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800" b="1" dirty="0">
              <a:latin typeface="Arial Narrow" pitchFamily="34" charset="0"/>
            </a:rPr>
            <a:t>       </a:t>
          </a:r>
          <a:r>
            <a:rPr lang="pt-PT" sz="1800" b="1" dirty="0">
              <a:latin typeface="+mj-lt"/>
            </a:rPr>
            <a:t>2º</a:t>
          </a:r>
          <a:r>
            <a:rPr lang="pt-PT" sz="1800" b="1" baseline="0" dirty="0">
              <a:latin typeface="+mj-lt"/>
            </a:rPr>
            <a:t> </a:t>
          </a:r>
          <a:r>
            <a:rPr lang="pt-PT" sz="1800" b="1" dirty="0" err="1">
              <a:latin typeface="+mj-lt"/>
            </a:rPr>
            <a:t>Trim</a:t>
          </a:r>
          <a:endParaRPr lang="pt-PT" sz="18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0.54972</cdr:x>
      <cdr:y>0.25688</cdr:y>
    </cdr:from>
    <cdr:to>
      <cdr:x>0.74317</cdr:x>
      <cdr:y>0.32963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2759744" y="769420"/>
          <a:ext cx="971179" cy="217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000" b="1" dirty="0">
              <a:latin typeface="Arial Narrow" pitchFamily="34" charset="0"/>
            </a:rPr>
            <a:t>       </a:t>
          </a:r>
          <a:r>
            <a:rPr lang="pt-PT" sz="1800" b="1" dirty="0">
              <a:latin typeface="+mj-lt"/>
            </a:rPr>
            <a:t>3º</a:t>
          </a:r>
          <a:r>
            <a:rPr lang="pt-PT" sz="1800" b="1" baseline="0" dirty="0">
              <a:latin typeface="+mj-lt"/>
            </a:rPr>
            <a:t> </a:t>
          </a:r>
          <a:r>
            <a:rPr lang="pt-PT" sz="1800" b="1" dirty="0" err="1">
              <a:latin typeface="+mj-lt"/>
            </a:rPr>
            <a:t>Trim</a:t>
          </a:r>
          <a:endParaRPr lang="pt-PT" sz="18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0.76978</cdr:x>
      <cdr:y>0.3308</cdr:y>
    </cdr:from>
    <cdr:to>
      <cdr:x>0.96323</cdr:x>
      <cdr:y>0.41578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3864551" y="990857"/>
          <a:ext cx="971179" cy="254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800" b="1" dirty="0">
              <a:latin typeface="+mj-lt"/>
            </a:rPr>
            <a:t>       4º</a:t>
          </a:r>
          <a:r>
            <a:rPr lang="pt-PT" sz="1800" b="1" baseline="0" dirty="0">
              <a:latin typeface="+mj-lt"/>
            </a:rPr>
            <a:t> </a:t>
          </a:r>
          <a:r>
            <a:rPr lang="pt-PT" sz="1800" b="1" dirty="0" err="1">
              <a:latin typeface="+mj-lt"/>
            </a:rPr>
            <a:t>Trim</a:t>
          </a:r>
          <a:endParaRPr lang="pt-PT" sz="18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0.08195</cdr:x>
      <cdr:y>0.3346</cdr:y>
    </cdr:from>
    <cdr:to>
      <cdr:x>0.98649</cdr:x>
      <cdr:y>0.33708</cdr:y>
    </cdr:to>
    <cdr:cxnSp macro="">
      <cdr:nvCxnSpPr>
        <cdr:cNvPr id="9" name="Conexão recta 8"/>
        <cdr:cNvCxnSpPr/>
      </cdr:nvCxnSpPr>
      <cdr:spPr>
        <a:xfrm xmlns:a="http://schemas.openxmlformats.org/drawingml/2006/main">
          <a:off x="649095" y="1440160"/>
          <a:ext cx="7164753" cy="10673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0.28791</cdr:y>
    </cdr:from>
    <cdr:to>
      <cdr:x>0.09103</cdr:x>
      <cdr:y>0.37126</cdr:y>
    </cdr:to>
    <cdr:sp macro="" textlink="">
      <cdr:nvSpPr>
        <cdr:cNvPr id="2" name="Caixa de texto 1"/>
        <cdr:cNvSpPr txBox="1"/>
      </cdr:nvSpPr>
      <cdr:spPr>
        <a:xfrm xmlns:a="http://schemas.openxmlformats.org/drawingml/2006/main">
          <a:off x="0" y="628179"/>
          <a:ext cx="407982" cy="181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600" dirty="0">
              <a:latin typeface="Times New Roman" pitchFamily="18" charset="0"/>
              <a:cs typeface="Times New Roman" pitchFamily="18" charset="0"/>
            </a:rPr>
            <a:t>0,0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0.08353</cdr:x>
      <cdr:y>0.4245</cdr:y>
    </cdr:from>
    <cdr:to>
      <cdr:x>0.88066</cdr:x>
      <cdr:y>0.4245</cdr:y>
    </cdr:to>
    <cdr:cxnSp macro="">
      <cdr:nvCxnSpPr>
        <cdr:cNvPr id="2" name="Conexão recta 1"/>
        <cdr:cNvCxnSpPr/>
      </cdr:nvCxnSpPr>
      <cdr:spPr>
        <a:xfrm xmlns:a="http://schemas.openxmlformats.org/drawingml/2006/main">
          <a:off x="576064" y="1834064"/>
          <a:ext cx="5497089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0.72538</cdr:x>
      <cdr:y>0.31935</cdr:y>
    </cdr:from>
    <cdr:to>
      <cdr:x>0.94464</cdr:x>
      <cdr:y>0.45101</cdr:y>
    </cdr:to>
    <cdr:sp macro="" textlink="">
      <cdr:nvSpPr>
        <cdr:cNvPr id="3" name="Caixa de texto 2"/>
        <cdr:cNvSpPr txBox="1"/>
      </cdr:nvSpPr>
      <cdr:spPr>
        <a:xfrm xmlns:a="http://schemas.openxmlformats.org/drawingml/2006/main">
          <a:off x="5002268" y="1379761"/>
          <a:ext cx="1512039" cy="568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800" b="1" dirty="0">
              <a:latin typeface="+mj-lt"/>
              <a:cs typeface="Times New Roman" pitchFamily="18" charset="0"/>
            </a:rPr>
            <a:t>Total=2,7%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0.42877</cdr:x>
      <cdr:y>0.64615</cdr:y>
    </cdr:from>
    <cdr:to>
      <cdr:x>0.73779</cdr:x>
      <cdr:y>0.74117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818513" y="2448272"/>
          <a:ext cx="2031317" cy="360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800" b="1" dirty="0" smtClean="0">
              <a:solidFill>
                <a:srgbClr val="FF0000"/>
              </a:solidFill>
              <a:latin typeface="+mj-lt"/>
            </a:rPr>
            <a:t>Total= -5,7%</a:t>
          </a:r>
          <a:endParaRPr lang="pt-PT" sz="1800" b="1" dirty="0">
            <a:solidFill>
              <a:srgbClr val="FF0000"/>
            </a:solidFill>
            <a:latin typeface="+mj-lt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0.07939</cdr:x>
      <cdr:y>0.75294</cdr:y>
    </cdr:from>
    <cdr:to>
      <cdr:x>0.19638</cdr:x>
      <cdr:y>0.89412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42926" y="3048001"/>
          <a:ext cx="8001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PT"/>
        </a:p>
      </cdr:txBody>
    </cdr:sp>
  </cdr:relSizeAnchor>
  <cdr:relSizeAnchor xmlns:cdr="http://schemas.openxmlformats.org/drawingml/2006/chartDrawing">
    <cdr:from>
      <cdr:x>0</cdr:x>
      <cdr:y>0.8108</cdr:y>
    </cdr:from>
    <cdr:to>
      <cdr:x>0.16808</cdr:x>
      <cdr:y>1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0" y="3655994"/>
          <a:ext cx="1186079" cy="853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PT" sz="1400" b="1" dirty="0">
              <a:latin typeface="+mj-lt"/>
              <a:cs typeface="Times New Roman" pitchFamily="18" charset="0"/>
            </a:rPr>
            <a:t>Extensão dos percursos </a:t>
          </a:r>
        </a:p>
      </cdr:txBody>
    </cdr:sp>
  </cdr:relSizeAnchor>
  <cdr:relSizeAnchor xmlns:cdr="http://schemas.openxmlformats.org/drawingml/2006/chartDrawing">
    <cdr:from>
      <cdr:x>0.27319</cdr:x>
      <cdr:y>0.81628</cdr:y>
    </cdr:from>
    <cdr:to>
      <cdr:x>0.45027</cdr:x>
      <cdr:y>0.93411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2016224" y="3915840"/>
          <a:ext cx="1306930" cy="56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b="1" dirty="0">
              <a:latin typeface="+mj-lt"/>
              <a:cs typeface="Times New Roman" pitchFamily="18" charset="0"/>
            </a:rPr>
            <a:t>Horas trabalhadas </a:t>
          </a:r>
        </a:p>
      </cdr:txBody>
    </cdr:sp>
  </cdr:relSizeAnchor>
  <cdr:relSizeAnchor xmlns:cdr="http://schemas.openxmlformats.org/drawingml/2006/chartDrawing">
    <cdr:from>
      <cdr:x>0.43165</cdr:x>
      <cdr:y>0.81066</cdr:y>
    </cdr:from>
    <cdr:to>
      <cdr:x>0.56835</cdr:x>
      <cdr:y>0.9189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3185675" y="3888858"/>
          <a:ext cx="1008962" cy="519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b="1" dirty="0">
              <a:latin typeface="+mj-lt"/>
              <a:cs typeface="Times New Roman" pitchFamily="18" charset="0"/>
            </a:rPr>
            <a:t>Número de veículos</a:t>
          </a:r>
        </a:p>
      </cdr:txBody>
    </cdr:sp>
  </cdr:relSizeAnchor>
  <cdr:relSizeAnchor xmlns:cdr="http://schemas.openxmlformats.org/drawingml/2006/chartDrawing">
    <cdr:from>
      <cdr:x>0.12508</cdr:x>
      <cdr:y>0.81863</cdr:y>
    </cdr:from>
    <cdr:to>
      <cdr:x>0.3206</cdr:x>
      <cdr:y>0.93646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923157" y="3927088"/>
          <a:ext cx="1442960" cy="565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b="1" dirty="0" smtClean="0">
              <a:latin typeface="+mj-lt"/>
              <a:cs typeface="Times New Roman" pitchFamily="18" charset="0"/>
            </a:rPr>
            <a:t>Quilómetros percorridos</a:t>
          </a:r>
          <a:endParaRPr lang="pt-PT" sz="14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0.53487</cdr:x>
      <cdr:y>0.80451</cdr:y>
    </cdr:from>
    <cdr:to>
      <cdr:x>0.73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3947493" y="3859360"/>
          <a:ext cx="1440160" cy="937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b="1" dirty="0" smtClean="0">
              <a:latin typeface="+mj-lt"/>
              <a:cs typeface="Times New Roman" pitchFamily="18" charset="0"/>
            </a:rPr>
            <a:t>Passageiros Transportados</a:t>
          </a:r>
          <a:endParaRPr lang="pt-PT" sz="14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0.70073</cdr:x>
      <cdr:y>0.81063</cdr:y>
    </cdr:from>
    <cdr:to>
      <cdr:x>0.87529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6341216" y="3888715"/>
          <a:ext cx="1579664" cy="908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b="1" dirty="0" smtClean="0">
              <a:latin typeface="+mj-lt"/>
              <a:cs typeface="Times New Roman" pitchFamily="18" charset="0"/>
            </a:rPr>
            <a:t>Índice  passageiros/Km</a:t>
          </a:r>
          <a:endParaRPr lang="pt-PT" sz="14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0.84884</cdr:x>
      <cdr:y>0.80451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6264696" y="3859360"/>
          <a:ext cx="1115616" cy="937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b="1" dirty="0" smtClean="0">
              <a:latin typeface="+mj-lt"/>
              <a:cs typeface="Times New Roman" pitchFamily="18" charset="0"/>
            </a:rPr>
            <a:t>Lugares oferecidos</a:t>
          </a:r>
          <a:endParaRPr lang="pt-PT" sz="1400" b="1" dirty="0"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0.81063</cdr:y>
    </cdr:from>
    <cdr:to>
      <cdr:x>1</cdr:x>
      <cdr:y>0.81063</cdr:y>
    </cdr:to>
    <cdr:cxnSp macro="">
      <cdr:nvCxnSpPr>
        <cdr:cNvPr id="17" name="Conexão reta 16"/>
        <cdr:cNvCxnSpPr/>
      </cdr:nvCxnSpPr>
      <cdr:spPr>
        <a:xfrm xmlns:a="http://schemas.openxmlformats.org/drawingml/2006/main">
          <a:off x="0" y="3888702"/>
          <a:ext cx="7380312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0.04228</cdr:x>
      <cdr:y>0.28879</cdr:y>
    </cdr:from>
    <cdr:to>
      <cdr:x>0.41398</cdr:x>
      <cdr:y>0.37281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27237" y="1372500"/>
          <a:ext cx="2877119" cy="399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800" b="1" dirty="0" smtClean="0">
              <a:latin typeface="+mj-lt"/>
            </a:rPr>
            <a:t>Acidentes</a:t>
          </a:r>
          <a:endParaRPr lang="pt-PT" sz="18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0.29828</cdr:x>
      <cdr:y>0.20386</cdr:y>
    </cdr:from>
    <cdr:to>
      <cdr:x>0.54828</cdr:x>
      <cdr:y>0.28788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308820" y="968866"/>
          <a:ext cx="1935088" cy="399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800" b="1" dirty="0" smtClean="0">
              <a:latin typeface="+mj-lt"/>
            </a:rPr>
            <a:t>Feridos</a:t>
          </a:r>
          <a:endParaRPr lang="pt-PT" sz="1800" b="1" dirty="0">
            <a:latin typeface="+mj-lt"/>
          </a:endParaRPr>
        </a:p>
      </cdr:txBody>
    </cdr:sp>
  </cdr:relSizeAnchor>
  <cdr:relSizeAnchor xmlns:cdr="http://schemas.openxmlformats.org/drawingml/2006/chartDrawing">
    <cdr:from>
      <cdr:x>0.5508</cdr:x>
      <cdr:y>0.18816</cdr:y>
    </cdr:from>
    <cdr:to>
      <cdr:x>0.81866</cdr:x>
      <cdr:y>0.28898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263396" y="894232"/>
          <a:ext cx="2073308" cy="479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PT" sz="1800" b="1" dirty="0" smtClean="0">
              <a:latin typeface="+mj-lt"/>
            </a:rPr>
            <a:t>Mortos</a:t>
          </a:r>
          <a:endParaRPr lang="pt-PT" sz="1800" b="1" dirty="0">
            <a:latin typeface="+mj-lt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0.60023</cdr:x>
      <cdr:y>0.05104</cdr:y>
    </cdr:from>
    <cdr:to>
      <cdr:x>0.99489</cdr:x>
      <cdr:y>0.16361</cdr:y>
    </cdr:to>
    <cdr:sp macro="" textlink="">
      <cdr:nvSpPr>
        <cdr:cNvPr id="2" name="Oval 1"/>
        <cdr:cNvSpPr/>
      </cdr:nvSpPr>
      <cdr:spPr>
        <a:xfrm xmlns:a="http://schemas.openxmlformats.org/drawingml/2006/main" rot="4374648">
          <a:off x="3341480" y="-367683"/>
          <a:ext cx="553304" cy="179035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t-PT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PT"/>
        </a:p>
      </cdr:txBody>
    </cdr:sp>
  </cdr:relSizeAnchor>
  <cdr:relSizeAnchor xmlns:cdr="http://schemas.openxmlformats.org/drawingml/2006/chartDrawing">
    <cdr:from>
      <cdr:x>0.08411</cdr:x>
      <cdr:y>0.84433</cdr:y>
    </cdr:from>
    <cdr:to>
      <cdr:x>0.54181</cdr:x>
      <cdr:y>0.98694</cdr:y>
    </cdr:to>
    <cdr:sp macro="" textlink="">
      <cdr:nvSpPr>
        <cdr:cNvPr id="3" name="Oval 2"/>
        <cdr:cNvSpPr/>
      </cdr:nvSpPr>
      <cdr:spPr>
        <a:xfrm xmlns:a="http://schemas.openxmlformats.org/drawingml/2006/main" rot="5176117">
          <a:off x="1055136" y="3644012"/>
          <a:ext cx="729235" cy="207637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t-PT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2B7216D-17A9-48FF-84A0-8C920916D01A}" type="datetimeFigureOut">
              <a:rPr lang="pt-PT"/>
              <a:pPr>
                <a:defRPr/>
              </a:pPr>
              <a:t>18/11/2016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smtClean="0"/>
              <a:t>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4464946-F213-454A-85D6-21D9DDF21F2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8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9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0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153590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8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9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98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162120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109566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apresntação power poi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440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guinaldo.monteiro@gov.c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arlos.mendes@ine.gov.c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6" b="7583"/>
          <a:stretch/>
        </p:blipFill>
        <p:spPr>
          <a:xfrm>
            <a:off x="2" y="0"/>
            <a:ext cx="9127402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1"/>
          <p:cNvSpPr>
            <a:spLocks noChangeArrowheads="1"/>
          </p:cNvSpPr>
          <p:nvPr/>
        </p:nvSpPr>
        <p:spPr bwMode="auto">
          <a:xfrm>
            <a:off x="2484438" y="11113"/>
            <a:ext cx="6553200" cy="667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>
              <a:lnSpc>
                <a:spcPct val="107000"/>
              </a:lnSpc>
              <a:defRPr/>
            </a:pPr>
            <a:r>
              <a:rPr lang="pt-PT" altLang="pt-PT" sz="3200" b="1" dirty="0" smtClean="0"/>
              <a:t>Transporte </a:t>
            </a:r>
            <a:r>
              <a:rPr lang="pt-PT" altLang="pt-PT" sz="3200" b="1" dirty="0"/>
              <a:t>Aéreo: </a:t>
            </a:r>
            <a:endParaRPr lang="pt-PT" altLang="pt-PT" sz="3200" b="1" dirty="0" smtClean="0"/>
          </a:p>
          <a:p>
            <a:pPr marL="0" lvl="1" algn="ctr">
              <a:lnSpc>
                <a:spcPct val="107000"/>
              </a:lnSpc>
              <a:defRPr/>
            </a:pPr>
            <a:r>
              <a:rPr lang="pt-PT" altLang="pt-PT" sz="3200" b="1" dirty="0" smtClean="0"/>
              <a:t>Correios</a:t>
            </a:r>
            <a:endParaRPr lang="pt-PT" altLang="pt-PT" sz="3200" b="1" dirty="0"/>
          </a:p>
          <a:p>
            <a:pPr algn="ctr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2" algn="ctr">
              <a:lnSpc>
                <a:spcPct val="107000"/>
              </a:lnSpc>
              <a:defRPr/>
            </a:pPr>
            <a:r>
              <a:rPr lang="pt-PT" altLang="pt-PT" sz="2000" b="1" dirty="0" smtClean="0">
                <a:latin typeface="+mj-lt"/>
                <a:ea typeface="Calibri" pitchFamily="34" charset="0"/>
                <a:cs typeface="Times New Roman" pitchFamily="18" charset="0"/>
              </a:rPr>
              <a:t>Gráfico 4: Variação </a:t>
            </a:r>
            <a:r>
              <a:rPr lang="pt-PT" altLang="pt-PT" sz="2000" b="1" dirty="0">
                <a:latin typeface="+mj-lt"/>
                <a:ea typeface="Calibri" pitchFamily="34" charset="0"/>
                <a:cs typeface="Times New Roman" pitchFamily="18" charset="0"/>
              </a:rPr>
              <a:t>trimestral homóloga total </a:t>
            </a:r>
            <a:r>
              <a:rPr lang="pt-PT" altLang="pt-PT" sz="2000" b="1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t-PT" altLang="pt-PT" sz="2000" b="1" dirty="0">
                <a:latin typeface="+mj-lt"/>
                <a:ea typeface="Calibri" pitchFamily="34" charset="0"/>
                <a:cs typeface="Times New Roman" pitchFamily="18" charset="0"/>
              </a:rPr>
              <a:t>de movimentação de correios, Cabo Verde, 2015/2014</a:t>
            </a: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1223120" y="2276872"/>
          <a:ext cx="7920880" cy="430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316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Resultado de imagem para transporte aereo correi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525"/>
            <a:ext cx="2927350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1"/>
          <p:cNvSpPr>
            <a:spLocks noChangeArrowheads="1"/>
          </p:cNvSpPr>
          <p:nvPr/>
        </p:nvSpPr>
        <p:spPr bwMode="auto">
          <a:xfrm>
            <a:off x="1763713" y="11113"/>
            <a:ext cx="6840537" cy="790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pt-PT" altLang="pt-PT" b="1" dirty="0"/>
              <a:t>	</a:t>
            </a:r>
            <a:r>
              <a:rPr lang="pt-PT" altLang="pt-PT" sz="3200" b="1" dirty="0" smtClean="0"/>
              <a:t>Transporte marítimo: Mercadorias</a:t>
            </a:r>
            <a:endParaRPr lang="pt-PT" altLang="pt-PT" sz="3200" b="1" dirty="0"/>
          </a:p>
          <a:p>
            <a:pPr>
              <a:defRPr/>
            </a:pPr>
            <a:r>
              <a:rPr lang="pt-PT" altLang="pt-PT" b="1" dirty="0"/>
              <a:t>	</a:t>
            </a: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3" algn="ctr">
              <a:lnSpc>
                <a:spcPct val="107000"/>
              </a:lnSpc>
              <a:defRPr/>
            </a:pPr>
            <a:r>
              <a:rPr lang="pt-PT" altLang="pt-PT" b="1" dirty="0" smtClean="0">
                <a:latin typeface="+mj-lt"/>
                <a:ea typeface="Calibri" pitchFamily="34" charset="0"/>
                <a:cs typeface="Times New Roman" pitchFamily="18" charset="0"/>
              </a:rPr>
              <a:t>Gráfico 5: Variação </a:t>
            </a:r>
            <a:r>
              <a:rPr lang="pt-PT" altLang="pt-PT" b="1" dirty="0">
                <a:latin typeface="+mj-lt"/>
                <a:ea typeface="Calibri" pitchFamily="34" charset="0"/>
                <a:cs typeface="Times New Roman" pitchFamily="18" charset="0"/>
              </a:rPr>
              <a:t>anual </a:t>
            </a:r>
            <a:r>
              <a:rPr lang="pt-PT" altLang="pt-PT" b="1" dirty="0" smtClean="0">
                <a:latin typeface="+mj-lt"/>
                <a:ea typeface="Calibri" pitchFamily="34" charset="0"/>
                <a:cs typeface="Times New Roman" pitchFamily="18" charset="0"/>
              </a:rPr>
              <a:t>de </a:t>
            </a:r>
            <a:r>
              <a:rPr lang="pt-PT" altLang="pt-PT" b="1" dirty="0">
                <a:latin typeface="+mj-lt"/>
                <a:ea typeface="Calibri" pitchFamily="34" charset="0"/>
                <a:cs typeface="Times New Roman" pitchFamily="18" charset="0"/>
              </a:rPr>
              <a:t>movimentação de mercadorias segundo tipologia de navios, Cabo Verde, 2015/2014</a:t>
            </a: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4339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/>
          <p:nvPr/>
        </p:nvGraphicFramePr>
        <p:xfrm>
          <a:off x="2339752" y="2315016"/>
          <a:ext cx="68961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1" name="AutoShape 2" descr="Resultado de imagem para transporte maritimo de mercadori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PT" altLang="pt-PT"/>
          </a:p>
        </p:txBody>
      </p:sp>
      <p:pic>
        <p:nvPicPr>
          <p:cNvPr id="14342" name="Picture 6" descr="Resultado de imagem para transporte maritimo de mercadori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341438"/>
            <a:ext cx="2674938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1"/>
          <p:cNvSpPr>
            <a:spLocks noChangeArrowheads="1"/>
          </p:cNvSpPr>
          <p:nvPr/>
        </p:nvSpPr>
        <p:spPr bwMode="auto">
          <a:xfrm>
            <a:off x="1835150" y="196850"/>
            <a:ext cx="6840538" cy="806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pt-PT" altLang="pt-PT" b="1" dirty="0"/>
              <a:t>	</a:t>
            </a:r>
            <a:r>
              <a:rPr lang="pt-PT" altLang="pt-PT" sz="3200" b="1" dirty="0" smtClean="0"/>
              <a:t>Transporte marítimo: Contentores</a:t>
            </a:r>
            <a:endParaRPr lang="pt-PT" altLang="pt-PT" sz="3200" b="1" dirty="0"/>
          </a:p>
          <a:p>
            <a:pPr lvl="2" algn="ctr">
              <a:defRPr/>
            </a:pPr>
            <a:r>
              <a:rPr lang="pt-PT" altLang="pt-PT" dirty="0">
                <a:latin typeface="+mj-lt"/>
              </a:rPr>
              <a:t>	</a:t>
            </a:r>
          </a:p>
          <a:p>
            <a:pPr lvl="2" algn="ctr">
              <a:lnSpc>
                <a:spcPct val="107000"/>
              </a:lnSpc>
              <a:defRPr/>
            </a:pPr>
            <a:r>
              <a:rPr lang="pt-PT" b="1" dirty="0">
                <a:latin typeface="+mj-lt"/>
              </a:rPr>
              <a:t>Tabela </a:t>
            </a:r>
            <a:r>
              <a:rPr lang="pt-PT" b="1" dirty="0" smtClean="0">
                <a:latin typeface="+mj-lt"/>
              </a:rPr>
              <a:t>1: Variação de </a:t>
            </a:r>
            <a:r>
              <a:rPr lang="pt-PT" b="1" dirty="0"/>
              <a:t>m</a:t>
            </a:r>
            <a:r>
              <a:rPr lang="pt-PT" b="1" dirty="0" smtClean="0"/>
              <a:t>ovimento </a:t>
            </a:r>
            <a:r>
              <a:rPr lang="pt-PT" b="1" dirty="0"/>
              <a:t>de Contentores (Teus e t</a:t>
            </a:r>
            <a:r>
              <a:rPr lang="pt-PT" b="1" dirty="0" smtClean="0"/>
              <a:t>)</a:t>
            </a:r>
            <a:r>
              <a:rPr lang="pt-PT" b="1" dirty="0" smtClean="0">
                <a:latin typeface="+mj-lt"/>
              </a:rPr>
              <a:t>, Cabo </a:t>
            </a:r>
            <a:r>
              <a:rPr lang="pt-PT" b="1" dirty="0">
                <a:latin typeface="+mj-lt"/>
              </a:rPr>
              <a:t>Verde </a:t>
            </a:r>
            <a:r>
              <a:rPr lang="pt-PT" b="1" dirty="0" smtClean="0">
                <a:latin typeface="+mj-lt"/>
              </a:rPr>
              <a:t>2015/2014</a:t>
            </a:r>
            <a:endParaRPr lang="pt-PT" b="1" dirty="0">
              <a:solidFill>
                <a:srgbClr val="365F9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4" algn="just">
              <a:defRPr/>
            </a:pPr>
            <a:endParaRPr lang="pt-PT" sz="1600" b="1" dirty="0">
              <a:latin typeface="Times New Roman" pitchFamily="18" charset="0"/>
              <a:cs typeface="Times New Roman" pitchFamily="18" charset="0"/>
            </a:endParaRPr>
          </a:p>
          <a:p>
            <a:pPr lvl="4" algn="just">
              <a:defRPr/>
            </a:pPr>
            <a:endParaRPr lang="pt-PT" sz="1200" dirty="0" smtClean="0"/>
          </a:p>
          <a:p>
            <a:pPr lvl="4" algn="just">
              <a:defRPr/>
            </a:pPr>
            <a:endParaRPr lang="pt-PT" sz="1200" dirty="0"/>
          </a:p>
          <a:p>
            <a:pPr lvl="4" algn="just">
              <a:defRPr/>
            </a:pPr>
            <a:r>
              <a:rPr lang="pt-PT" sz="1200" dirty="0" smtClean="0"/>
              <a:t>Nota</a:t>
            </a:r>
            <a:r>
              <a:rPr lang="pt-PT" sz="1200" dirty="0"/>
              <a:t>:  t - Tonelada; Teu - Unidade equivalente a contentor de 20 </a:t>
            </a:r>
            <a:r>
              <a:rPr lang="pt-PT" sz="1200" dirty="0" smtClean="0"/>
              <a:t>pés</a:t>
            </a:r>
          </a:p>
          <a:p>
            <a:pPr lvl="4" algn="just">
              <a:defRPr/>
            </a:pPr>
            <a:r>
              <a:rPr lang="pt-PT" sz="1200" dirty="0"/>
              <a:t>s/a: sem elementos para calcular a variação</a:t>
            </a:r>
            <a:r>
              <a:rPr lang="pt-PT" sz="1200" dirty="0" smtClean="0"/>
              <a:t>.</a:t>
            </a:r>
            <a:endParaRPr lang="pt-PT" sz="1200" dirty="0"/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pt-PT" altLang="pt-PT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363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AutoShape 2" descr="Resultado de imagem para transporte maritimo de mercadori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PT" altLang="pt-PT"/>
          </a:p>
        </p:txBody>
      </p:sp>
      <p:pic>
        <p:nvPicPr>
          <p:cNvPr id="15365" name="Picture 6" descr="Resultado de imagem para transporte maritimo de mercador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341438"/>
            <a:ext cx="22431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268538" y="2349500"/>
          <a:ext cx="6875462" cy="410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2139">
                  <a:extLst>
                    <a:ext uri="{9D8B030D-6E8A-4147-A177-3AD203B41FA5}">
                      <a16:colId xmlns:a16="http://schemas.microsoft.com/office/drawing/2014/main" val="1534592098"/>
                    </a:ext>
                  </a:extLst>
                </a:gridCol>
                <a:gridCol w="1043048">
                  <a:extLst>
                    <a:ext uri="{9D8B030D-6E8A-4147-A177-3AD203B41FA5}">
                      <a16:colId xmlns:a16="http://schemas.microsoft.com/office/drawing/2014/main" val="4044649918"/>
                    </a:ext>
                  </a:extLst>
                </a:gridCol>
                <a:gridCol w="2130275">
                  <a:extLst>
                    <a:ext uri="{9D8B030D-6E8A-4147-A177-3AD203B41FA5}">
                      <a16:colId xmlns:a16="http://schemas.microsoft.com/office/drawing/2014/main" val="273859382"/>
                    </a:ext>
                  </a:extLst>
                </a:gridCol>
              </a:tblGrid>
              <a:tr h="34174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Tráfego (movimentação) de contentores em navios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Variação (%) 2015/2014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38192"/>
                  </a:ext>
                </a:extLst>
              </a:tr>
              <a:tr h="34452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Teus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t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729207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Longo Curso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>
                          <a:effectLst/>
                          <a:latin typeface="+mj-lt"/>
                        </a:rPr>
                        <a:t>-5,0</a:t>
                      </a:r>
                      <a:endParaRPr lang="pt-PT" sz="1800" b="1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>
                          <a:effectLst/>
                          <a:latin typeface="+mj-lt"/>
                        </a:rPr>
                        <a:t>-0,6</a:t>
                      </a:r>
                      <a:endParaRPr lang="pt-PT" sz="1800" b="1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3359253768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indent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Carregados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-8,4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1,7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28040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indent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Descarregados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  <a:latin typeface="+mj-lt"/>
                        </a:rPr>
                        <a:t>-1,4</a:t>
                      </a:r>
                      <a:endParaRPr lang="pt-PT" sz="180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-0,7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2778425877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indent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Baldeação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24,8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-90,0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48024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indent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Transbordo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-63,5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-97,5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3945187611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Cabotagem 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>
                          <a:effectLst/>
                          <a:latin typeface="+mj-lt"/>
                        </a:rPr>
                        <a:t>30,2</a:t>
                      </a:r>
                      <a:endParaRPr lang="pt-PT" sz="1800" b="1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>
                          <a:effectLst/>
                          <a:latin typeface="+mj-lt"/>
                        </a:rPr>
                        <a:t>72,1</a:t>
                      </a:r>
                      <a:endParaRPr lang="pt-PT" sz="1800" b="1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032852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indent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Carregados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37,1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217,2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259919721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indent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Descarregados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21,2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20,6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5313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indent="1524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Transbordo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>
                          <a:effectLst/>
                          <a:latin typeface="+mj-lt"/>
                        </a:rPr>
                        <a:t>110,2</a:t>
                      </a:r>
                      <a:endParaRPr lang="pt-PT" sz="180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s/a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2341910693"/>
                  </a:ext>
                </a:extLst>
              </a:tr>
              <a:tr h="3417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+mj-lt"/>
                        </a:rPr>
                        <a:t>Total Geral </a:t>
                      </a:r>
                      <a:endParaRPr lang="pt-PT" sz="1800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>
                          <a:effectLst/>
                          <a:latin typeface="+mj-lt"/>
                        </a:rPr>
                        <a:t>-2,9</a:t>
                      </a:r>
                      <a:endParaRPr lang="pt-PT" sz="1800" b="1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800" b="1" dirty="0">
                          <a:effectLst/>
                          <a:latin typeface="+mj-lt"/>
                        </a:rPr>
                        <a:t>2,8</a:t>
                      </a:r>
                      <a:endParaRPr lang="pt-PT" sz="1800" b="1" dirty="0">
                        <a:solidFill>
                          <a:srgbClr val="365F9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06544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324600" y="2997200"/>
            <a:ext cx="746125" cy="4587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6340475" y="4713288"/>
            <a:ext cx="777875" cy="45878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Oval 10"/>
          <p:cNvSpPr/>
          <p:nvPr/>
        </p:nvSpPr>
        <p:spPr>
          <a:xfrm>
            <a:off x="6438900" y="6065838"/>
            <a:ext cx="679450" cy="4365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8413750" y="6092825"/>
            <a:ext cx="865188" cy="4587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3" name="Oval 12"/>
          <p:cNvSpPr/>
          <p:nvPr/>
        </p:nvSpPr>
        <p:spPr>
          <a:xfrm>
            <a:off x="8415338" y="2997200"/>
            <a:ext cx="728662" cy="4191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Oval 13"/>
          <p:cNvSpPr/>
          <p:nvPr/>
        </p:nvSpPr>
        <p:spPr>
          <a:xfrm>
            <a:off x="8413750" y="4713288"/>
            <a:ext cx="730250" cy="4191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 bwMode="auto">
          <a:xfrm>
            <a:off x="827088" y="17462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z="3200" b="1" smtClean="0"/>
              <a:t>Transporte marítimo: </a:t>
            </a:r>
            <a:br>
              <a:rPr lang="pt-PT" altLang="pt-PT" sz="3200" b="1" smtClean="0"/>
            </a:br>
            <a:r>
              <a:rPr lang="pt-PT" altLang="pt-PT" sz="3200" b="1" smtClean="0"/>
              <a:t>Passageiros</a:t>
            </a:r>
            <a:r>
              <a:rPr lang="pt-PT" altLang="pt-PT" sz="2000" b="1" smtClean="0"/>
              <a:t/>
            </a:r>
            <a:br>
              <a:rPr lang="pt-PT" altLang="pt-PT" sz="2000" b="1" smtClean="0"/>
            </a:br>
            <a:r>
              <a:rPr lang="pt-PT" altLang="pt-PT" sz="2000" b="1" smtClean="0"/>
              <a:t>	</a:t>
            </a:r>
            <a:endParaRPr lang="pt-PT" altLang="pt-PT" sz="2000" smtClean="0"/>
          </a:p>
        </p:txBody>
      </p:sp>
      <p:sp>
        <p:nvSpPr>
          <p:cNvPr id="16387" name="Marcador de Posição de Conteúdo 2"/>
          <p:cNvSpPr>
            <a:spLocks noGrp="1"/>
          </p:cNvSpPr>
          <p:nvPr>
            <p:ph idx="1"/>
          </p:nvPr>
        </p:nvSpPr>
        <p:spPr bwMode="auto">
          <a:xfrm>
            <a:off x="1835150" y="1628775"/>
            <a:ext cx="730885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</a:pPr>
            <a:r>
              <a:rPr lang="pt-PT" altLang="pt-PT" sz="1800" b="1" smtClean="0"/>
              <a:t>                	Gráfico 6: Variação anual de movimentação de 	            passageiros segundo tipologia de navios, Cabo Verde, 2015/2014</a:t>
            </a:r>
            <a:endParaRPr lang="pt-PT" altLang="pt-PT" sz="1800" smtClean="0"/>
          </a:p>
          <a:p>
            <a:pPr marL="0" indent="0">
              <a:buFontTx/>
              <a:buNone/>
            </a:pPr>
            <a:endParaRPr lang="pt-PT" altLang="pt-PT" smtClean="0"/>
          </a:p>
        </p:txBody>
      </p:sp>
      <p:pic>
        <p:nvPicPr>
          <p:cNvPr id="16388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Gráfico 12"/>
          <p:cNvGraphicFramePr/>
          <p:nvPr/>
        </p:nvGraphicFramePr>
        <p:xfrm>
          <a:off x="2483768" y="3068960"/>
          <a:ext cx="6573416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90" name="CaixaDeTexto 6"/>
          <p:cNvSpPr txBox="1">
            <a:spLocks noChangeArrowheads="1"/>
          </p:cNvSpPr>
          <p:nvPr/>
        </p:nvSpPr>
        <p:spPr bwMode="auto">
          <a:xfrm>
            <a:off x="3825875" y="2795588"/>
            <a:ext cx="1944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PT" altLang="pt-PT" b="1"/>
              <a:t>Longo Curso</a:t>
            </a:r>
          </a:p>
        </p:txBody>
      </p:sp>
      <p:sp>
        <p:nvSpPr>
          <p:cNvPr id="16391" name="CaixaDeTexto 13"/>
          <p:cNvSpPr txBox="1">
            <a:spLocks noChangeArrowheads="1"/>
          </p:cNvSpPr>
          <p:nvPr/>
        </p:nvSpPr>
        <p:spPr bwMode="auto">
          <a:xfrm>
            <a:off x="6794500" y="2795588"/>
            <a:ext cx="159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PT" altLang="pt-PT" b="1"/>
              <a:t>Cabotagem</a:t>
            </a:r>
          </a:p>
        </p:txBody>
      </p:sp>
      <p:cxnSp>
        <p:nvCxnSpPr>
          <p:cNvPr id="16" name="Conexão reta 15"/>
          <p:cNvCxnSpPr/>
          <p:nvPr/>
        </p:nvCxnSpPr>
        <p:spPr>
          <a:xfrm>
            <a:off x="3492500" y="3165475"/>
            <a:ext cx="56515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3" name="Picture 2" descr="Resultado de imagem para Transporte marítimo de passageir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7788"/>
            <a:ext cx="3341688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Resultado de imagem para transporte maritimo e fluvi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4032250"/>
            <a:ext cx="3243263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 bwMode="auto">
          <a:xfrm>
            <a:off x="881063" y="1508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t-PT" altLang="pt-PT" sz="2000" b="1" smtClean="0"/>
              <a:t>		TRANSPORTE RODOVIÁRIO</a:t>
            </a:r>
            <a:br>
              <a:rPr lang="pt-PT" altLang="pt-PT" sz="2000" b="1" smtClean="0"/>
            </a:br>
            <a:r>
              <a:rPr lang="pt-PT" altLang="pt-PT" sz="2000" b="1" smtClean="0"/>
              <a:t>		</a:t>
            </a:r>
            <a:endParaRPr lang="pt-PT" altLang="pt-PT" sz="2000" smtClean="0"/>
          </a:p>
        </p:txBody>
      </p:sp>
      <p:sp>
        <p:nvSpPr>
          <p:cNvPr id="17411" name="Marcador de Posição de Conteúdo 2"/>
          <p:cNvSpPr>
            <a:spLocks noGrp="1"/>
          </p:cNvSpPr>
          <p:nvPr>
            <p:ph idx="1"/>
          </p:nvPr>
        </p:nvSpPr>
        <p:spPr bwMode="auto">
          <a:xfrm>
            <a:off x="3516313" y="1495425"/>
            <a:ext cx="5627687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</a:pPr>
            <a:r>
              <a:rPr lang="pt-PT" altLang="pt-PT" sz="1800" b="1" smtClean="0"/>
              <a:t>Gráfico 7: Taxa de variação anual de alguns indicadores resumo, Cabo Verde, 2015/2014</a:t>
            </a:r>
          </a:p>
          <a:p>
            <a:pPr marL="0" indent="0" algn="just">
              <a:buFontTx/>
              <a:buNone/>
            </a:pPr>
            <a:endParaRPr lang="pt-PT" altLang="pt-PT" sz="1800" smtClean="0"/>
          </a:p>
          <a:p>
            <a:pPr marL="0" indent="0">
              <a:buFontTx/>
              <a:buNone/>
            </a:pPr>
            <a:endParaRPr lang="pt-PT" altLang="pt-PT" smtClean="0"/>
          </a:p>
        </p:txBody>
      </p:sp>
      <p:pic>
        <p:nvPicPr>
          <p:cNvPr id="17412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64536803"/>
              </p:ext>
            </p:extLst>
          </p:nvPr>
        </p:nvGraphicFramePr>
        <p:xfrm>
          <a:off x="107504" y="2060578"/>
          <a:ext cx="9049443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414" name="Picture 12" descr="Resultado de imagem para Autocarr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412875"/>
            <a:ext cx="303688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 bwMode="auto">
          <a:xfrm>
            <a:off x="2268538" y="147638"/>
            <a:ext cx="49672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z="2000" b="1" smtClean="0"/>
              <a:t>SINISTRALIDADE RODOVIÁRIA:</a:t>
            </a:r>
            <a:br>
              <a:rPr lang="pt-PT" altLang="pt-PT" sz="2000" b="1" smtClean="0"/>
            </a:br>
            <a:r>
              <a:rPr lang="pt-PT" altLang="pt-PT" sz="2000" smtClean="0"/>
              <a:t/>
            </a:r>
            <a:br>
              <a:rPr lang="pt-PT" altLang="pt-PT" sz="2000" smtClean="0"/>
            </a:br>
            <a:r>
              <a:rPr lang="pt-PT" altLang="pt-PT" sz="2000" b="1" smtClean="0"/>
              <a:t/>
            </a:r>
            <a:br>
              <a:rPr lang="pt-PT" altLang="pt-PT" sz="2000" b="1" smtClean="0"/>
            </a:br>
            <a:endParaRPr lang="pt-PT" altLang="pt-PT" sz="2000" smtClean="0"/>
          </a:p>
        </p:txBody>
      </p:sp>
      <p:graphicFrame>
        <p:nvGraphicFramePr>
          <p:cNvPr id="2" name="Marcador de Posição de Conteúdo 1"/>
          <p:cNvGraphicFramePr>
            <a:graphicFrameLocks noGrp="1"/>
          </p:cNvGraphicFramePr>
          <p:nvPr>
            <p:ph idx="1"/>
          </p:nvPr>
        </p:nvGraphicFramePr>
        <p:xfrm>
          <a:off x="107950" y="2060575"/>
          <a:ext cx="8928100" cy="433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6">
                  <a:extLst>
                    <a:ext uri="{9D8B030D-6E8A-4147-A177-3AD203B41FA5}">
                      <a16:colId xmlns:a16="http://schemas.microsoft.com/office/drawing/2014/main" val="682465537"/>
                    </a:ext>
                  </a:extLst>
                </a:gridCol>
                <a:gridCol w="1241534">
                  <a:extLst>
                    <a:ext uri="{9D8B030D-6E8A-4147-A177-3AD203B41FA5}">
                      <a16:colId xmlns:a16="http://schemas.microsoft.com/office/drawing/2014/main" val="3284851778"/>
                    </a:ext>
                  </a:extLst>
                </a:gridCol>
                <a:gridCol w="1242807">
                  <a:extLst>
                    <a:ext uri="{9D8B030D-6E8A-4147-A177-3AD203B41FA5}">
                      <a16:colId xmlns:a16="http://schemas.microsoft.com/office/drawing/2014/main" val="2884927557"/>
                    </a:ext>
                  </a:extLst>
                </a:gridCol>
                <a:gridCol w="811227">
                  <a:extLst>
                    <a:ext uri="{9D8B030D-6E8A-4147-A177-3AD203B41FA5}">
                      <a16:colId xmlns:a16="http://schemas.microsoft.com/office/drawing/2014/main" val="3328177370"/>
                    </a:ext>
                  </a:extLst>
                </a:gridCol>
                <a:gridCol w="1437576">
                  <a:extLst>
                    <a:ext uri="{9D8B030D-6E8A-4147-A177-3AD203B41FA5}">
                      <a16:colId xmlns:a16="http://schemas.microsoft.com/office/drawing/2014/main" val="960325468"/>
                    </a:ext>
                  </a:extLst>
                </a:gridCol>
                <a:gridCol w="1513237">
                  <a:extLst>
                    <a:ext uri="{9D8B030D-6E8A-4147-A177-3AD203B41FA5}">
                      <a16:colId xmlns:a16="http://schemas.microsoft.com/office/drawing/2014/main" val="4283879703"/>
                    </a:ext>
                  </a:extLst>
                </a:gridCol>
                <a:gridCol w="1361913">
                  <a:extLst>
                    <a:ext uri="{9D8B030D-6E8A-4147-A177-3AD203B41FA5}">
                      <a16:colId xmlns:a16="http://schemas.microsoft.com/office/drawing/2014/main" val="947847335"/>
                    </a:ext>
                  </a:extLst>
                </a:gridCol>
              </a:tblGrid>
              <a:tr h="866458"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PT" sz="18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pt-PT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Viaturas </a:t>
                      </a:r>
                      <a:r>
                        <a:rPr lang="pt-PT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Intervenientes (nº)</a:t>
                      </a:r>
                      <a:endParaRPr lang="pt-PT" sz="18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auto"/>
                      <a:r>
                        <a:rPr lang="pt-PT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Estimativa </a:t>
                      </a:r>
                      <a:r>
                        <a:rPr lang="pt-PT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danos materiais (ECV)</a:t>
                      </a:r>
                      <a:endParaRPr lang="pt-PT" sz="18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22887"/>
                  </a:ext>
                </a:extLst>
              </a:tr>
              <a:tr h="866458"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u="none" strike="noStrike" dirty="0">
                          <a:effectLst/>
                        </a:rPr>
                        <a:t> </a:t>
                      </a:r>
                      <a:r>
                        <a:rPr lang="pt-PT" sz="1800" u="none" strike="noStrike" dirty="0" smtClean="0">
                          <a:effectLst/>
                        </a:rPr>
                        <a:t>Ano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 Estado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Particular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Total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Estado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Particular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Total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5413"/>
                  </a:ext>
                </a:extLst>
              </a:tr>
              <a:tr h="866458"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 smtClean="0">
                          <a:effectLst/>
                        </a:rPr>
                        <a:t>2014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>
                          <a:effectLst/>
                        </a:rPr>
                        <a:t>293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5 780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6 073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9 845 000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245 106 700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 smtClean="0">
                          <a:effectLst/>
                        </a:rPr>
                        <a:t>254 951 700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780663"/>
                  </a:ext>
                </a:extLst>
              </a:tr>
              <a:tr h="866458"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 </a:t>
                      </a:r>
                      <a:r>
                        <a:rPr lang="pt-PT" sz="1800" b="1" u="none" strike="noStrike" dirty="0" smtClean="0">
                          <a:effectLst/>
                        </a:rPr>
                        <a:t>2015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>
                          <a:effectLst/>
                        </a:rPr>
                        <a:t>348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5 996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6 344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10 673 800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u="none" strike="noStrike" dirty="0" smtClean="0">
                          <a:effectLst/>
                        </a:rPr>
                        <a:t>193 190 665</a:t>
                      </a:r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 smtClean="0">
                          <a:effectLst/>
                        </a:rPr>
                        <a:t>203 864 465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67669"/>
                  </a:ext>
                </a:extLst>
              </a:tr>
              <a:tr h="866458">
                <a:tc>
                  <a:txBody>
                    <a:bodyPr/>
                    <a:lstStyle/>
                    <a:p>
                      <a:pPr algn="ctr" fontAlgn="auto"/>
                      <a:r>
                        <a:rPr lang="pt-PT" sz="1800" b="1" u="none" strike="noStrike" dirty="0">
                          <a:effectLst/>
                        </a:rPr>
                        <a:t>Var(%)  </a:t>
                      </a:r>
                      <a:r>
                        <a:rPr lang="pt-PT" sz="1800" b="1" u="none" strike="noStrike" dirty="0" smtClean="0">
                          <a:effectLst/>
                        </a:rPr>
                        <a:t>2015/2014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>
                          <a:effectLst/>
                        </a:rPr>
                        <a:t>18,8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>
                          <a:effectLst/>
                        </a:rPr>
                        <a:t>3,7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>
                          <a:effectLst/>
                        </a:rPr>
                        <a:t>4,5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>
                          <a:effectLst/>
                        </a:rPr>
                        <a:t>8,4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>
                          <a:effectLst/>
                        </a:rPr>
                        <a:t>-21,2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pt-PT" sz="1800" b="1" u="none" strike="noStrike" dirty="0">
                          <a:effectLst/>
                        </a:rPr>
                        <a:t>-20,0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990" marR="7990" marT="7991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73751"/>
                  </a:ext>
                </a:extLst>
              </a:tr>
            </a:tbl>
          </a:graphicData>
        </a:graphic>
      </p:graphicFrame>
      <p:pic>
        <p:nvPicPr>
          <p:cNvPr id="18481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2" name="Retângulo 4"/>
          <p:cNvSpPr>
            <a:spLocks noChangeArrowheads="1"/>
          </p:cNvSpPr>
          <p:nvPr/>
        </p:nvSpPr>
        <p:spPr bwMode="auto">
          <a:xfrm>
            <a:off x="2513013" y="1354138"/>
            <a:ext cx="66246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PT" altLang="pt-PT" sz="2000" b="1"/>
              <a:t>Tabela 2: Viaturas intervenientes e dados materias Cabo  verde, 2014, 2015.</a:t>
            </a:r>
            <a:br>
              <a:rPr lang="pt-PT" altLang="pt-PT" sz="2000" b="1"/>
            </a:br>
            <a:endParaRPr lang="pt-PT" altLang="pt-P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 bwMode="auto">
          <a:xfrm>
            <a:off x="2195513" y="228600"/>
            <a:ext cx="496887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z="2000" b="1" smtClean="0"/>
              <a:t>SINISTRALIDADE RODOVIÁRIA:</a:t>
            </a:r>
            <a:br>
              <a:rPr lang="pt-PT" altLang="pt-PT" sz="2000" b="1" smtClean="0"/>
            </a:br>
            <a:r>
              <a:rPr lang="pt-PT" altLang="pt-PT" sz="2000" smtClean="0"/>
              <a:t/>
            </a:r>
            <a:br>
              <a:rPr lang="pt-PT" altLang="pt-PT" sz="2000" smtClean="0"/>
            </a:br>
            <a:r>
              <a:rPr lang="pt-PT" altLang="pt-PT" sz="2000" b="1" smtClean="0"/>
              <a:t/>
            </a:r>
            <a:br>
              <a:rPr lang="pt-PT" altLang="pt-PT" sz="2000" b="1" smtClean="0"/>
            </a:br>
            <a:endParaRPr lang="pt-PT" altLang="pt-PT" sz="2000" smtClean="0"/>
          </a:p>
        </p:txBody>
      </p:sp>
      <p:sp>
        <p:nvSpPr>
          <p:cNvPr id="19459" name="Marcador de Posição de Conteúdo 2"/>
          <p:cNvSpPr>
            <a:spLocks noGrp="1"/>
          </p:cNvSpPr>
          <p:nvPr>
            <p:ph idx="1"/>
          </p:nvPr>
        </p:nvSpPr>
        <p:spPr bwMode="auto">
          <a:xfrm>
            <a:off x="179388" y="1443038"/>
            <a:ext cx="8856662" cy="5140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pt-PT" altLang="pt-PT" sz="1800" b="1" smtClean="0"/>
              <a:t>Gráfico 8: Taxa de variações das vítimas por tipo Cabo verde, 2015/2014</a:t>
            </a:r>
            <a:r>
              <a:rPr lang="pt-PT" altLang="pt-PT" b="1" smtClean="0"/>
              <a:t/>
            </a:r>
            <a:br>
              <a:rPr lang="pt-PT" altLang="pt-PT" b="1" smtClean="0"/>
            </a:br>
            <a:endParaRPr lang="pt-PT" altLang="pt-PT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1403648" y="1988840"/>
          <a:ext cx="77403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61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xão reta 2"/>
          <p:cNvCxnSpPr/>
          <p:nvPr/>
        </p:nvCxnSpPr>
        <p:spPr>
          <a:xfrm>
            <a:off x="2051050" y="3346450"/>
            <a:ext cx="4465638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 bwMode="auto">
          <a:xfrm>
            <a:off x="468313" y="7302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z="2000" b="1" dirty="0" smtClean="0"/>
              <a:t>SINISTRALIDADE RODOVIÁRIA</a:t>
            </a:r>
            <a:br>
              <a:rPr lang="pt-PT" altLang="pt-PT" sz="2000" b="1" dirty="0" smtClean="0"/>
            </a:br>
            <a:endParaRPr lang="pt-PT" altLang="pt-PT" sz="2000" dirty="0" smtClean="0"/>
          </a:p>
        </p:txBody>
      </p:sp>
      <p:sp>
        <p:nvSpPr>
          <p:cNvPr id="20483" name="Marcador de Posição de Conteúdo 2"/>
          <p:cNvSpPr>
            <a:spLocks noGrp="1"/>
          </p:cNvSpPr>
          <p:nvPr>
            <p:ph idx="1"/>
          </p:nvPr>
        </p:nvSpPr>
        <p:spPr bwMode="auto">
          <a:xfrm>
            <a:off x="179388" y="1339850"/>
            <a:ext cx="8969375" cy="532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</a:pPr>
            <a:r>
              <a:rPr lang="pt-PT" altLang="pt-PT" sz="2000" b="1" dirty="0" smtClean="0"/>
              <a:t>Gráfico 9: Distribuição (%) de acidentes por concelho, Cabo verde, 2014 e 2015</a:t>
            </a:r>
          </a:p>
          <a:p>
            <a:pPr marL="0" indent="0" algn="just">
              <a:buFontTx/>
              <a:buNone/>
            </a:pPr>
            <a:endParaRPr lang="pt-PT" altLang="pt-PT" sz="2000" b="1" dirty="0" smtClean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88394532"/>
              </p:ext>
            </p:extLst>
          </p:nvPr>
        </p:nvGraphicFramePr>
        <p:xfrm>
          <a:off x="179512" y="1865016"/>
          <a:ext cx="4536504" cy="4914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982440959"/>
              </p:ext>
            </p:extLst>
          </p:nvPr>
        </p:nvGraphicFramePr>
        <p:xfrm>
          <a:off x="4388120" y="1988840"/>
          <a:ext cx="4446734" cy="4869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48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 rot="4259986">
            <a:off x="7778967" y="1543873"/>
            <a:ext cx="844550" cy="1655689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z="2000" b="1" smtClean="0"/>
              <a:t>SINISTRALIDADE RODOVIÁRIA</a:t>
            </a:r>
            <a:br>
              <a:rPr lang="pt-PT" altLang="pt-PT" sz="2000" b="1" smtClean="0"/>
            </a:br>
            <a:endParaRPr lang="pt-PT" altLang="pt-PT" sz="2000" smtClean="0"/>
          </a:p>
        </p:txBody>
      </p:sp>
      <p:sp>
        <p:nvSpPr>
          <p:cNvPr id="5" name="Caixa de texto 138"/>
          <p:cNvSpPr txBox="1">
            <a:spLocks noGrp="1"/>
          </p:cNvSpPr>
          <p:nvPr>
            <p:ph idx="1"/>
          </p:nvPr>
        </p:nvSpPr>
        <p:spPr>
          <a:xfrm>
            <a:off x="0" y="1268413"/>
            <a:ext cx="9151938" cy="5462587"/>
          </a:xfrm>
          <a:solidFill>
            <a:schemeClr val="lt1"/>
          </a:solidFill>
          <a:ln w="6350"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pt-PT" sz="2000" b="1" dirty="0" smtClean="0"/>
              <a:t>Gráfico 10:Distribuição (%) de </a:t>
            </a:r>
            <a:r>
              <a:rPr lang="pt-PT" sz="2000" b="1" dirty="0"/>
              <a:t>acidentes por </a:t>
            </a:r>
            <a:r>
              <a:rPr lang="pt-PT" sz="2000" b="1" u="sng" dirty="0"/>
              <a:t>tipo de </a:t>
            </a:r>
            <a:r>
              <a:rPr lang="pt-PT" sz="2000" b="1" u="sng" dirty="0" smtClean="0"/>
              <a:t>utilizadores</a:t>
            </a:r>
            <a:r>
              <a:rPr lang="pt-PT" sz="2000" b="1" dirty="0" smtClean="0"/>
              <a:t> de via pública, </a:t>
            </a:r>
            <a:r>
              <a:rPr lang="pt-PT" sz="2000" b="1" dirty="0"/>
              <a:t>Cabo Verde, </a:t>
            </a:r>
            <a:r>
              <a:rPr lang="pt-PT" sz="2000" b="1" dirty="0" smtClean="0"/>
              <a:t>2014, 2015</a:t>
            </a:r>
          </a:p>
          <a:p>
            <a:pPr marL="0" indent="0">
              <a:buFontTx/>
              <a:buNone/>
              <a:defRPr/>
            </a:pPr>
            <a:endParaRPr lang="pt-PT" sz="2000" b="1" dirty="0"/>
          </a:p>
        </p:txBody>
      </p:sp>
      <p:pic>
        <p:nvPicPr>
          <p:cNvPr id="21508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4406538" y="2153679"/>
          <a:ext cx="4644008" cy="472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-60310" y="2125662"/>
          <a:ext cx="5508104" cy="47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511" name="CaixaDeTexto 1"/>
          <p:cNvSpPr txBox="1">
            <a:spLocks noChangeArrowheads="1"/>
          </p:cNvSpPr>
          <p:nvPr/>
        </p:nvSpPr>
        <p:spPr bwMode="auto">
          <a:xfrm>
            <a:off x="1624013" y="1800225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PT" altLang="pt-PT" b="1">
                <a:solidFill>
                  <a:srgbClr val="FF0000"/>
                </a:solidFill>
              </a:rPr>
              <a:t>2014</a:t>
            </a:r>
          </a:p>
        </p:txBody>
      </p:sp>
      <p:sp>
        <p:nvSpPr>
          <p:cNvPr id="21512" name="CaixaDeTexto 8"/>
          <p:cNvSpPr txBox="1">
            <a:spLocks noChangeArrowheads="1"/>
          </p:cNvSpPr>
          <p:nvPr/>
        </p:nvSpPr>
        <p:spPr bwMode="auto">
          <a:xfrm>
            <a:off x="6894513" y="1811338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PT" altLang="pt-PT" b="1">
                <a:solidFill>
                  <a:srgbClr val="FF0000"/>
                </a:solidFill>
              </a:rPr>
              <a:t>2015</a:t>
            </a:r>
          </a:p>
        </p:txBody>
      </p:sp>
      <p:sp>
        <p:nvSpPr>
          <p:cNvPr id="3" name="Oval 2"/>
          <p:cNvSpPr/>
          <p:nvPr/>
        </p:nvSpPr>
        <p:spPr>
          <a:xfrm rot="2127568">
            <a:off x="7939088" y="1858963"/>
            <a:ext cx="1084262" cy="15700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Oval 10"/>
          <p:cNvSpPr/>
          <p:nvPr/>
        </p:nvSpPr>
        <p:spPr>
          <a:xfrm rot="3730836">
            <a:off x="3769519" y="1477169"/>
            <a:ext cx="957262" cy="23241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z="2000" b="1" smtClean="0"/>
              <a:t>SINISTRALIDADE RODOVIÁRIA</a:t>
            </a:r>
            <a:br>
              <a:rPr lang="pt-PT" altLang="pt-PT" sz="2000" b="1" smtClean="0"/>
            </a:br>
            <a:endParaRPr lang="pt-PT" altLang="pt-PT" sz="2000" smtClean="0"/>
          </a:p>
        </p:txBody>
      </p:sp>
      <p:sp>
        <p:nvSpPr>
          <p:cNvPr id="5" name="Caixa de texto 138"/>
          <p:cNvSpPr txBox="1">
            <a:spLocks noGrp="1"/>
          </p:cNvSpPr>
          <p:nvPr>
            <p:ph idx="1"/>
          </p:nvPr>
        </p:nvSpPr>
        <p:spPr>
          <a:xfrm>
            <a:off x="0" y="1268413"/>
            <a:ext cx="9151938" cy="5462587"/>
          </a:xfrm>
          <a:solidFill>
            <a:schemeClr val="lt1"/>
          </a:solidFill>
          <a:ln w="6350"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Tx/>
              <a:buNone/>
              <a:defRPr/>
            </a:pPr>
            <a:r>
              <a:rPr lang="pt-PT" sz="2000" b="1" dirty="0" smtClean="0"/>
              <a:t>Gráfico 11: Distribuição (%) de condutores envolvidos em acidentes sexo, segundo idade, </a:t>
            </a:r>
            <a:r>
              <a:rPr lang="pt-PT" sz="2000" b="1" dirty="0"/>
              <a:t>Cabo Verde, </a:t>
            </a:r>
            <a:r>
              <a:rPr lang="pt-PT" sz="2000" b="1" dirty="0" smtClean="0"/>
              <a:t>2014, 2015</a:t>
            </a:r>
          </a:p>
          <a:p>
            <a:pPr marL="0" indent="0">
              <a:buFontTx/>
              <a:buNone/>
              <a:defRPr/>
            </a:pPr>
            <a:endParaRPr lang="pt-PT" sz="2000" b="1" dirty="0"/>
          </a:p>
        </p:txBody>
      </p:sp>
      <p:pic>
        <p:nvPicPr>
          <p:cNvPr id="22532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CaixaDeTexto 1"/>
          <p:cNvSpPr txBox="1">
            <a:spLocks noChangeArrowheads="1"/>
          </p:cNvSpPr>
          <p:nvPr/>
        </p:nvSpPr>
        <p:spPr bwMode="auto">
          <a:xfrm>
            <a:off x="1547664" y="1950047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PT" altLang="pt-PT" b="1" dirty="0">
                <a:solidFill>
                  <a:srgbClr val="FF0000"/>
                </a:solidFill>
              </a:rPr>
              <a:t>2014</a:t>
            </a:r>
          </a:p>
        </p:txBody>
      </p:sp>
      <p:sp>
        <p:nvSpPr>
          <p:cNvPr id="22534" name="CaixaDeTexto 8"/>
          <p:cNvSpPr txBox="1">
            <a:spLocks noChangeArrowheads="1"/>
          </p:cNvSpPr>
          <p:nvPr/>
        </p:nvSpPr>
        <p:spPr bwMode="auto">
          <a:xfrm>
            <a:off x="7308304" y="1871732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PT" altLang="pt-PT" b="1">
                <a:solidFill>
                  <a:srgbClr val="FF0000"/>
                </a:solidFill>
              </a:rPr>
              <a:t>2015</a:t>
            </a: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790791996"/>
              </p:ext>
            </p:extLst>
          </p:nvPr>
        </p:nvGraphicFramePr>
        <p:xfrm>
          <a:off x="0" y="2180848"/>
          <a:ext cx="4716016" cy="441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4427984" y="2329726"/>
          <a:ext cx="4716016" cy="4267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427538" y="1341438"/>
            <a:ext cx="4741862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PT" altLang="pt-PT" b="1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PT" altLang="pt-PT" sz="2400" b="1" dirty="0"/>
              <a:t>Contexto/Introdução </a:t>
            </a:r>
            <a:endParaRPr lang="pt-PT" altLang="pt-PT" sz="2400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PT" altLang="pt-PT" sz="2400" b="1" dirty="0"/>
              <a:t>Objetivo Geral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PT" altLang="pt-PT" sz="2400" b="1" dirty="0"/>
              <a:t>Metodologia 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PT" altLang="pt-PT" sz="2400" b="1" dirty="0"/>
              <a:t>Principais resultados 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PT" altLang="pt-PT" sz="2400" b="1" dirty="0" smtClean="0"/>
              <a:t>Perspetivas &amp; Desafios </a:t>
            </a:r>
            <a:r>
              <a:rPr lang="pt-PT" altLang="pt-PT" sz="1600" dirty="0"/>
              <a:t> </a:t>
            </a:r>
          </a:p>
          <a:p>
            <a:endParaRPr lang="pt-PT" altLang="pt-PT" sz="1600" dirty="0"/>
          </a:p>
        </p:txBody>
      </p:sp>
      <p:pic>
        <p:nvPicPr>
          <p:cNvPr id="5123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tângulo 1"/>
          <p:cNvSpPr>
            <a:spLocks noChangeArrowheads="1"/>
          </p:cNvSpPr>
          <p:nvPr/>
        </p:nvSpPr>
        <p:spPr bwMode="auto">
          <a:xfrm>
            <a:off x="2411413" y="333375"/>
            <a:ext cx="5113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PT" altLang="pt-PT" sz="3200" b="1"/>
              <a:t>Plano de Apresentação</a:t>
            </a:r>
          </a:p>
        </p:txBody>
      </p:sp>
      <p:pic>
        <p:nvPicPr>
          <p:cNvPr id="5125" name="Picture 2" descr="Resultado de imagem para Plano de apresentaçã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463675"/>
            <a:ext cx="4576763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7950" y="2205038"/>
            <a:ext cx="903605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PT" altLang="pt-PT" sz="2400" dirty="0"/>
              <a:t>Reforçar as </a:t>
            </a:r>
            <a:r>
              <a:rPr lang="pt-PT" altLang="pt-PT" sz="2400" b="1" dirty="0"/>
              <a:t>sinergias e protocolos de cooperação </a:t>
            </a:r>
            <a:r>
              <a:rPr lang="pt-PT" altLang="pt-PT" sz="2400" dirty="0"/>
              <a:t>entre o INE e entidades responsáveis para cada um dos setores dos transportes;</a:t>
            </a:r>
          </a:p>
          <a:p>
            <a:pPr lvl="2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pt-PT" altLang="pt-PT" sz="2400" dirty="0"/>
          </a:p>
          <a:p>
            <a:pPr lvl="2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PT" altLang="pt-PT" sz="2400" dirty="0"/>
              <a:t>Reforçar </a:t>
            </a:r>
            <a:r>
              <a:rPr lang="pt-PT" altLang="pt-PT" sz="2400" b="1" dirty="0"/>
              <a:t>a capacidade técnica </a:t>
            </a:r>
            <a:r>
              <a:rPr lang="pt-PT" altLang="pt-PT" sz="2400" dirty="0"/>
              <a:t>destas entidades na recolha e compilação dos dados </a:t>
            </a:r>
            <a:r>
              <a:rPr lang="pt-PT" altLang="pt-PT" sz="2400" dirty="0" smtClean="0"/>
              <a:t>administrativos;</a:t>
            </a:r>
          </a:p>
          <a:p>
            <a:pPr lvl="2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pt-PT" altLang="pt-PT" sz="2400" dirty="0" smtClean="0"/>
          </a:p>
          <a:p>
            <a:pPr lvl="2"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pt-PT" altLang="pt-PT" sz="2400" dirty="0" smtClean="0"/>
              <a:t>Fazer com que  a publicação </a:t>
            </a:r>
            <a:r>
              <a:rPr lang="pt-PT" altLang="pt-PT" sz="2400" b="1" dirty="0" smtClean="0"/>
              <a:t>seja regular respeitando o prazo determinado </a:t>
            </a:r>
            <a:r>
              <a:rPr lang="pt-PT" altLang="pt-PT" sz="2400" dirty="0" smtClean="0"/>
              <a:t>pelo INE. </a:t>
            </a:r>
            <a:endParaRPr lang="pt-PT" altLang="pt-PT" sz="2400" dirty="0"/>
          </a:p>
        </p:txBody>
      </p:sp>
      <p:sp>
        <p:nvSpPr>
          <p:cNvPr id="19459" name="CaixaDeTexto 1"/>
          <p:cNvSpPr txBox="1">
            <a:spLocks noChangeArrowheads="1"/>
          </p:cNvSpPr>
          <p:nvPr/>
        </p:nvSpPr>
        <p:spPr bwMode="auto">
          <a:xfrm>
            <a:off x="1403350" y="222250"/>
            <a:ext cx="723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r>
              <a:rPr lang="pt-PT" altLang="pt-PT" sz="2800" b="1" dirty="0" smtClean="0">
                <a:latin typeface="+mj-lt"/>
                <a:ea typeface="Calibri" pitchFamily="34" charset="0"/>
                <a:cs typeface="Calibri" pitchFamily="34" charset="0"/>
              </a:rPr>
              <a:t>Perspetivas </a:t>
            </a:r>
            <a:r>
              <a:rPr lang="pt-PT" altLang="pt-PT" sz="2800" b="1" dirty="0" smtClean="0">
                <a:latin typeface="+mj-lt"/>
                <a:ea typeface="Calibri" pitchFamily="34" charset="0"/>
                <a:cs typeface="Calibri" pitchFamily="34" charset="0"/>
              </a:rPr>
              <a:t>&amp; Desafios</a:t>
            </a:r>
            <a:endParaRPr lang="pt-PT" altLang="pt-PT" sz="2800" dirty="0">
              <a:latin typeface="+mj-lt"/>
            </a:endParaRPr>
          </a:p>
        </p:txBody>
      </p:sp>
      <p:pic>
        <p:nvPicPr>
          <p:cNvPr id="23556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/>
              <a:t/>
            </a:r>
            <a:br>
              <a:rPr lang="pt-PT" sz="1800" b="1" dirty="0"/>
            </a:br>
            <a:r>
              <a:rPr lang="pt-PT" sz="3200" b="1" dirty="0" smtClean="0"/>
              <a:t>Muito Obrigado!</a:t>
            </a:r>
            <a:r>
              <a:rPr lang="pt-PT" sz="3200" b="1" dirty="0"/>
              <a:t/>
            </a:r>
            <a:br>
              <a:rPr lang="pt-PT" sz="3200" b="1" dirty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/>
              <a:t/>
            </a:r>
            <a:br>
              <a:rPr lang="pt-PT" sz="1800" b="1" dirty="0"/>
            </a:br>
            <a:r>
              <a:rPr lang="pt-PT" sz="1800" b="1" dirty="0"/>
              <a:t/>
            </a:r>
            <a:br>
              <a:rPr lang="pt-PT" sz="1800" b="1" dirty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>Equipa </a:t>
            </a:r>
            <a:r>
              <a:rPr lang="pt-PT" sz="1800" b="1" dirty="0"/>
              <a:t>técnica &amp; Esclarecimentos</a:t>
            </a:r>
            <a:r>
              <a:rPr lang="pt-PT" sz="1800" dirty="0"/>
              <a:t/>
            </a:r>
            <a:br>
              <a:rPr lang="pt-PT" sz="1800" dirty="0"/>
            </a:br>
            <a:r>
              <a:rPr lang="pt-PT" sz="1800" dirty="0"/>
              <a:t>Aguinaldo Monteiro</a:t>
            </a:r>
            <a:br>
              <a:rPr lang="pt-PT" sz="1800" dirty="0"/>
            </a:br>
            <a:r>
              <a:rPr lang="pt-PT" sz="1800" dirty="0"/>
              <a:t>e-mail: </a:t>
            </a:r>
            <a:r>
              <a:rPr lang="pt-PT" sz="1800" u="sng" dirty="0">
                <a:hlinkClick r:id="rId3"/>
              </a:rPr>
              <a:t>aguinaldo.monteiro@gov.cv</a:t>
            </a:r>
            <a:r>
              <a:rPr lang="pt-PT" sz="1800" dirty="0"/>
              <a:t/>
            </a:r>
            <a:br>
              <a:rPr lang="pt-PT" sz="1800" dirty="0"/>
            </a:br>
            <a:r>
              <a:rPr lang="pt-PT" sz="1800" dirty="0"/>
              <a:t>Carlos Mendes </a:t>
            </a:r>
            <a:br>
              <a:rPr lang="pt-PT" sz="1800" dirty="0"/>
            </a:br>
            <a:r>
              <a:rPr lang="pt-PT" sz="1800" dirty="0"/>
              <a:t>e-mail: </a:t>
            </a:r>
            <a:r>
              <a:rPr lang="pt-PT" sz="1800" u="sng" dirty="0">
                <a:hlinkClick r:id="rId4"/>
              </a:rPr>
              <a:t>carlos.mendes@ine.gov.cv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> </a:t>
            </a:r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1403350" y="222250"/>
            <a:ext cx="7235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defRPr/>
            </a:pPr>
            <a:r>
              <a:rPr lang="pt-PT" altLang="pt-PT" sz="2800" b="1" dirty="0" smtClean="0">
                <a:latin typeface="+mj-lt"/>
              </a:rPr>
              <a:t>Agradecimentos</a:t>
            </a:r>
            <a:endParaRPr lang="pt-PT" altLang="pt-PT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1"/>
          <p:cNvSpPr>
            <a:spLocks noChangeArrowheads="1"/>
          </p:cNvSpPr>
          <p:nvPr/>
        </p:nvSpPr>
        <p:spPr bwMode="auto">
          <a:xfrm>
            <a:off x="2916238" y="382588"/>
            <a:ext cx="471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pt-PT" altLang="pt-PT" sz="3200" b="1"/>
              <a:t>Contexto/Introdução</a:t>
            </a:r>
            <a:r>
              <a:rPr lang="pt-PT" altLang="pt-PT" b="1"/>
              <a:t> </a:t>
            </a:r>
            <a:endParaRPr lang="pt-PT" altLang="pt-PT" sz="1100"/>
          </a:p>
        </p:txBody>
      </p:sp>
      <p:sp>
        <p:nvSpPr>
          <p:cNvPr id="3" name="Retângulo 2"/>
          <p:cNvSpPr/>
          <p:nvPr/>
        </p:nvSpPr>
        <p:spPr>
          <a:xfrm>
            <a:off x="2339975" y="1268413"/>
            <a:ext cx="6696075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t-PT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 desenvolvimento gradual dos setores de Transporte Aéreo</a:t>
            </a:r>
            <a:r>
              <a:rPr lang="pt-PT" sz="2400" dirty="0">
                <a:latin typeface="+mj-lt"/>
                <a:ea typeface="Calibri" panose="020F0502020204030204" pitchFamily="34" charset="0"/>
              </a:rPr>
              <a:t>, Marítimo e Terrestre </a:t>
            </a:r>
            <a:r>
              <a:rPr lang="pt-PT" sz="2400" b="1" dirty="0">
                <a:latin typeface="+mj-lt"/>
                <a:ea typeface="Calibri" panose="020F0502020204030204" pitchFamily="34" charset="0"/>
              </a:rPr>
              <a:t>exige que cada vez mais tenhamos dados fiáveis e oportunos para apoiar na tomada de decisão referentes  a esses setores</a:t>
            </a:r>
            <a:r>
              <a:rPr lang="pt-PT" sz="2400" b="1" dirty="0" smtClean="0">
                <a:latin typeface="+mj-lt"/>
                <a:ea typeface="Calibri" panose="020F0502020204030204" pitchFamily="34" charset="0"/>
              </a:rPr>
              <a:t>;</a:t>
            </a:r>
            <a:endParaRPr lang="pt-PT" sz="2400" b="1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pt-PT" sz="400" dirty="0"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pt-PT" sz="2400" dirty="0">
                <a:latin typeface="+mj-lt"/>
              </a:rPr>
              <a:t>Há necessidade do INE aproveitar </a:t>
            </a:r>
            <a:r>
              <a:rPr lang="pt-PT" sz="2400" b="1" dirty="0">
                <a:latin typeface="+mj-lt"/>
              </a:rPr>
              <a:t>as fontes administrativas</a:t>
            </a:r>
            <a:r>
              <a:rPr lang="pt-PT" sz="2400" dirty="0">
                <a:latin typeface="+mj-lt"/>
                <a:ea typeface="Calibri" panose="020F0502020204030204" pitchFamily="34" charset="0"/>
              </a:rPr>
              <a:t> </a:t>
            </a:r>
            <a:r>
              <a:rPr lang="pt-PT" sz="2400" dirty="0">
                <a:latin typeface="+mj-lt"/>
              </a:rPr>
              <a:t>reforçando a cooperação e  sinergia entre INE</a:t>
            </a:r>
            <a:r>
              <a:rPr lang="pt-PT" sz="2400" b="1" dirty="0">
                <a:latin typeface="+mj-lt"/>
              </a:rPr>
              <a:t> </a:t>
            </a:r>
            <a:r>
              <a:rPr lang="pt-PT" sz="2400" dirty="0">
                <a:latin typeface="+mj-lt"/>
              </a:rPr>
              <a:t>e</a:t>
            </a:r>
            <a:r>
              <a:rPr lang="pt-PT" sz="2400" b="1" dirty="0">
                <a:latin typeface="+mj-lt"/>
              </a:rPr>
              <a:t> </a:t>
            </a:r>
            <a:r>
              <a:rPr lang="pt-PT" sz="2400" dirty="0">
                <a:latin typeface="+mj-lt"/>
              </a:rPr>
              <a:t>esses setores. </a:t>
            </a:r>
          </a:p>
        </p:txBody>
      </p:sp>
      <p:pic>
        <p:nvPicPr>
          <p:cNvPr id="6148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Resultado de imagem para contex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1463675"/>
            <a:ext cx="2360612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348038" y="2349500"/>
            <a:ext cx="4687887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r>
              <a:rPr lang="pt-PT" altLang="pt-PT" sz="1600" dirty="0"/>
              <a:t> </a:t>
            </a:r>
            <a:r>
              <a:rPr lang="pt-PT" altLang="pt-PT" sz="2000" b="1" dirty="0"/>
              <a:t> </a:t>
            </a:r>
            <a:r>
              <a:rPr lang="pt-PT" altLang="pt-PT" sz="2000" b="1" dirty="0" smtClean="0"/>
              <a:t>	</a:t>
            </a:r>
            <a:endParaRPr lang="pt-PT" altLang="pt-PT" sz="2000" b="1" dirty="0">
              <a:latin typeface="+mj-lt"/>
            </a:endParaRPr>
          </a:p>
          <a:p>
            <a:pPr lvl="1" algn="just">
              <a:defRPr/>
            </a:pPr>
            <a:r>
              <a:rPr lang="pt-PT" altLang="pt-PT" sz="2000" b="1" dirty="0">
                <a:latin typeface="+mj-lt"/>
              </a:rPr>
              <a:t> </a:t>
            </a:r>
            <a:r>
              <a:rPr lang="pt-PT" altLang="pt-PT" sz="2400" dirty="0" smtClean="0">
                <a:latin typeface="+mj-lt"/>
              </a:rPr>
              <a:t>Fornecer </a:t>
            </a:r>
            <a:r>
              <a:rPr lang="pt-PT" altLang="pt-PT" sz="2400" dirty="0" smtClean="0">
                <a:latin typeface="+mj-lt"/>
              </a:rPr>
              <a:t>dados/ informações </a:t>
            </a:r>
            <a:r>
              <a:rPr lang="pt-PT" altLang="pt-PT" sz="2400" dirty="0">
                <a:latin typeface="+mj-lt"/>
              </a:rPr>
              <a:t>estatísticas </a:t>
            </a:r>
            <a:r>
              <a:rPr lang="pt-PT" altLang="pt-PT" sz="2400" dirty="0" smtClean="0">
                <a:latin typeface="+mj-lt"/>
              </a:rPr>
              <a:t>do setor de transportes desagregados por algumas </a:t>
            </a:r>
            <a:r>
              <a:rPr lang="pt-PT" altLang="pt-PT" sz="2400" dirty="0" smtClean="0">
                <a:latin typeface="+mj-lt"/>
              </a:rPr>
              <a:t>características.</a:t>
            </a:r>
            <a:endParaRPr lang="pt-PT" altLang="pt-PT" sz="2400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0" lvl="1">
              <a:spcBef>
                <a:spcPts val="1200"/>
              </a:spcBef>
              <a:defRPr/>
            </a:pPr>
            <a:r>
              <a:rPr lang="pt-PT" altLang="pt-PT" sz="2000" b="1" dirty="0" smtClean="0">
                <a:latin typeface="+mj-lt"/>
                <a:ea typeface="Calibri" pitchFamily="34" charset="0"/>
                <a:cs typeface="Calibri" pitchFamily="34" charset="0"/>
              </a:rPr>
              <a:t>	</a:t>
            </a:r>
            <a:endParaRPr lang="pt-PT" altLang="pt-PT" sz="2000" dirty="0">
              <a:latin typeface="+mj-lt"/>
            </a:endParaRPr>
          </a:p>
        </p:txBody>
      </p:sp>
      <p:sp>
        <p:nvSpPr>
          <p:cNvPr id="4099" name="CaixaDeTexto 1"/>
          <p:cNvSpPr txBox="1">
            <a:spLocks noChangeArrowheads="1"/>
          </p:cNvSpPr>
          <p:nvPr/>
        </p:nvSpPr>
        <p:spPr bwMode="auto">
          <a:xfrm>
            <a:off x="2268538" y="85725"/>
            <a:ext cx="54260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r>
              <a:rPr lang="pt-PT" altLang="pt-PT" sz="3200" b="1" dirty="0">
                <a:latin typeface="+mj-lt"/>
                <a:ea typeface="Calibri" pitchFamily="34" charset="0"/>
                <a:cs typeface="Calibri" pitchFamily="34" charset="0"/>
              </a:rPr>
              <a:t>Objetivo </a:t>
            </a:r>
            <a:r>
              <a:rPr lang="pt-PT" altLang="pt-PT" sz="3200" b="1" dirty="0" smtClean="0">
                <a:latin typeface="+mj-lt"/>
                <a:ea typeface="Calibri" pitchFamily="34" charset="0"/>
                <a:cs typeface="Calibri" pitchFamily="34" charset="0"/>
              </a:rPr>
              <a:t>Geral para os sectores</a:t>
            </a:r>
            <a:endParaRPr lang="pt-PT" altLang="pt-PT" sz="3200" dirty="0">
              <a:latin typeface="+mj-lt"/>
            </a:endParaRPr>
          </a:p>
        </p:txBody>
      </p:sp>
      <p:pic>
        <p:nvPicPr>
          <p:cNvPr id="7172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1841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Resultado de imagem para imagem de objet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3635375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627313" y="1317625"/>
            <a:ext cx="6372225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pt-PT" altLang="pt-PT" sz="1900" dirty="0" smtClean="0">
                <a:latin typeface="+mj-lt"/>
              </a:rPr>
              <a:t>Obtenção </a:t>
            </a:r>
            <a:r>
              <a:rPr lang="pt-PT" altLang="pt-PT" sz="1900" dirty="0">
                <a:latin typeface="+mj-lt"/>
              </a:rPr>
              <a:t>de ficheiro em formato Excel (fonte </a:t>
            </a:r>
            <a:r>
              <a:rPr lang="pt-PT" altLang="pt-PT" sz="1900" dirty="0" smtClean="0">
                <a:latin typeface="+mj-lt"/>
              </a:rPr>
              <a:t>administrativa);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pt-PT" altLang="pt-PT" sz="1900" dirty="0" smtClean="0">
                <a:latin typeface="+mj-lt"/>
              </a:rPr>
              <a:t>Ficheiro </a:t>
            </a:r>
            <a:r>
              <a:rPr lang="pt-PT" altLang="pt-PT" sz="1900" dirty="0">
                <a:latin typeface="+mj-lt"/>
              </a:rPr>
              <a:t>estruturado em formato analisável, calculando os indicadores </a:t>
            </a:r>
            <a:r>
              <a:rPr lang="pt-PT" altLang="pt-PT" sz="1900" dirty="0" smtClean="0">
                <a:latin typeface="+mj-lt"/>
              </a:rPr>
              <a:t>agregados;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pt-PT" altLang="pt-PT" sz="1900" dirty="0" smtClean="0">
                <a:latin typeface="+mj-lt"/>
              </a:rPr>
              <a:t>Ano </a:t>
            </a:r>
            <a:r>
              <a:rPr lang="pt-PT" altLang="pt-PT" sz="1900" dirty="0">
                <a:latin typeface="+mj-lt"/>
              </a:rPr>
              <a:t>de referencia: relatório 2013-2014, apresentação </a:t>
            </a:r>
            <a:r>
              <a:rPr lang="pt-PT" altLang="pt-PT" sz="1900" dirty="0" smtClean="0">
                <a:latin typeface="+mj-lt"/>
              </a:rPr>
              <a:t>2014-2015;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pt-PT" altLang="pt-PT" sz="1900" dirty="0" smtClean="0">
                <a:latin typeface="+mj-lt"/>
              </a:rPr>
              <a:t>Boas </a:t>
            </a:r>
            <a:r>
              <a:rPr lang="pt-PT" altLang="pt-PT" sz="1900" dirty="0">
                <a:latin typeface="+mj-lt"/>
              </a:rPr>
              <a:t>práticas: </a:t>
            </a:r>
          </a:p>
          <a:p>
            <a:pPr lvl="3" algn="just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pt-PT" altLang="pt-PT" sz="1900" dirty="0">
                <a:latin typeface="+mj-lt"/>
              </a:rPr>
              <a:t>Recomendações Nacionais e Internacionais</a:t>
            </a:r>
          </a:p>
          <a:p>
            <a:pPr lvl="3" algn="just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pt-PT" altLang="pt-PT" sz="1900" dirty="0">
                <a:latin typeface="+mj-lt"/>
              </a:rPr>
              <a:t>Conceitos e definições aprovados (ENAPOR, AAC, DGTR) complementadas com outras referências: INE-PT;</a:t>
            </a:r>
          </a:p>
          <a:p>
            <a:pPr lvl="2" algn="just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pt-PT" altLang="pt-PT" sz="1900" dirty="0">
                <a:latin typeface="+mj-lt"/>
              </a:rPr>
              <a:t>Suporte de tratamento Excel;</a:t>
            </a:r>
          </a:p>
          <a:p>
            <a:pPr lvl="2" algn="just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pt-PT" altLang="pt-PT" sz="1900" dirty="0">
                <a:latin typeface="+mj-lt"/>
              </a:rPr>
              <a:t>Indicadores utilizados: Taxa de variação total e homóloga:</a:t>
            </a:r>
          </a:p>
          <a:p>
            <a:pPr lvl="2" algn="just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pt-PT" altLang="pt-PT" sz="1900" dirty="0">
                <a:latin typeface="+mj-lt"/>
              </a:rPr>
              <a:t>Forma de apresentação: </a:t>
            </a:r>
            <a:r>
              <a:rPr lang="pt-PT" altLang="pt-PT" sz="1900" dirty="0" smtClean="0">
                <a:latin typeface="+mj-lt"/>
              </a:rPr>
              <a:t>gráficos e </a:t>
            </a:r>
            <a:r>
              <a:rPr lang="pt-PT" altLang="pt-PT" sz="1900" dirty="0" smtClean="0">
                <a:latin typeface="+mj-lt"/>
              </a:rPr>
              <a:t>tabelas.</a:t>
            </a:r>
            <a:endParaRPr lang="pt-PT" altLang="pt-PT" sz="1900" dirty="0">
              <a:latin typeface="+mj-lt"/>
            </a:endParaRPr>
          </a:p>
        </p:txBody>
      </p:sp>
      <p:sp>
        <p:nvSpPr>
          <p:cNvPr id="4099" name="CaixaDeTexto 1"/>
          <p:cNvSpPr txBox="1">
            <a:spLocks noChangeArrowheads="1"/>
          </p:cNvSpPr>
          <p:nvPr/>
        </p:nvSpPr>
        <p:spPr bwMode="auto">
          <a:xfrm>
            <a:off x="2195513" y="369888"/>
            <a:ext cx="723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r>
              <a:rPr lang="pt-PT" altLang="pt-PT" sz="3200" b="1" dirty="0" smtClean="0">
                <a:latin typeface="+mj-lt"/>
                <a:ea typeface="Calibri" pitchFamily="34" charset="0"/>
                <a:cs typeface="Calibri" pitchFamily="34" charset="0"/>
              </a:rPr>
              <a:t>Aspetos </a:t>
            </a:r>
            <a:r>
              <a:rPr lang="pt-PT" altLang="pt-PT" sz="3200" b="1" dirty="0">
                <a:latin typeface="+mj-lt"/>
                <a:ea typeface="Calibri" pitchFamily="34" charset="0"/>
                <a:cs typeface="Calibri" pitchFamily="34" charset="0"/>
              </a:rPr>
              <a:t>metodológicos</a:t>
            </a:r>
            <a:endParaRPr lang="pt-PT" altLang="pt-PT" sz="3200" dirty="0">
              <a:latin typeface="+mj-lt"/>
            </a:endParaRPr>
          </a:p>
        </p:txBody>
      </p:sp>
      <p:pic>
        <p:nvPicPr>
          <p:cNvPr id="8196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1841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Resultado de imagem para metodolog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412875"/>
            <a:ext cx="3244850" cy="290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533775" y="2565400"/>
            <a:ext cx="56102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defRPr/>
            </a:pPr>
            <a:r>
              <a:rPr lang="pt-PT" altLang="pt-PT" sz="1600" dirty="0"/>
              <a:t> </a:t>
            </a:r>
            <a:r>
              <a:rPr lang="pt-PT" altLang="pt-PT" sz="2000" b="1" dirty="0"/>
              <a:t> </a:t>
            </a:r>
            <a:r>
              <a:rPr lang="pt-PT" altLang="pt-PT" sz="2000" b="1" dirty="0" smtClean="0"/>
              <a:t>	</a:t>
            </a:r>
            <a:endParaRPr lang="pt-PT" altLang="pt-PT" sz="2000" b="1" dirty="0">
              <a:latin typeface="+mj-lt"/>
            </a:endParaRPr>
          </a:p>
          <a:p>
            <a:pPr lvl="1">
              <a:defRPr/>
            </a:pPr>
            <a:r>
              <a:rPr lang="pt-PT" altLang="pt-PT" sz="2000" b="1" dirty="0">
                <a:latin typeface="+mj-lt"/>
              </a:rPr>
              <a:t> </a:t>
            </a:r>
          </a:p>
        </p:txBody>
      </p:sp>
      <p:sp>
        <p:nvSpPr>
          <p:cNvPr id="4099" name="CaixaDeTexto 1"/>
          <p:cNvSpPr txBox="1">
            <a:spLocks noChangeArrowheads="1"/>
          </p:cNvSpPr>
          <p:nvPr/>
        </p:nvSpPr>
        <p:spPr bwMode="auto">
          <a:xfrm>
            <a:off x="1908175" y="93663"/>
            <a:ext cx="6003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defRPr/>
            </a:pPr>
            <a:r>
              <a:rPr lang="pt-PT" altLang="pt-PT" sz="3200" b="1" dirty="0" smtClean="0">
                <a:latin typeface="+mj-lt"/>
                <a:ea typeface="Calibri" pitchFamily="34" charset="0"/>
                <a:cs typeface="Calibri" pitchFamily="34" charset="0"/>
              </a:rPr>
              <a:t>Principais resultados:</a:t>
            </a:r>
          </a:p>
          <a:p>
            <a:pPr lvl="1" algn="ctr">
              <a:defRPr/>
            </a:pPr>
            <a:r>
              <a:rPr lang="pt-PT" altLang="pt-PT" sz="3200" b="1" dirty="0" smtClean="0">
                <a:latin typeface="+mj-lt"/>
                <a:ea typeface="Calibri" pitchFamily="34" charset="0"/>
                <a:cs typeface="Calibri" pitchFamily="34" charset="0"/>
              </a:rPr>
              <a:t>2014-2015</a:t>
            </a:r>
            <a:endParaRPr lang="pt-PT" altLang="pt-PT" sz="3200" dirty="0">
              <a:latin typeface="+mj-lt"/>
            </a:endParaRPr>
          </a:p>
        </p:txBody>
      </p:sp>
      <p:pic>
        <p:nvPicPr>
          <p:cNvPr id="9220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25" y="1841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 descr="Resultado de imagem para Transporte aere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0338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4" descr="Resultado de imagem para transporte maritimo e fluv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PT" altLang="pt-PT"/>
          </a:p>
        </p:txBody>
      </p:sp>
      <p:pic>
        <p:nvPicPr>
          <p:cNvPr id="9223" name="Picture 10" descr="Resultado de imagem para transporte maritimo e fluvi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079750"/>
            <a:ext cx="339248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2" descr="Resultado de imagem para Autocar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63" y="4922838"/>
            <a:ext cx="3233737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1492275"/>
            <a:ext cx="8964487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7" algn="ctr">
              <a:defRPr/>
            </a:pPr>
            <a:r>
              <a:rPr lang="pt-PT" altLang="pt-PT" sz="2000" b="1" dirty="0" smtClean="0"/>
              <a:t>Gráfico 1: Variação </a:t>
            </a:r>
            <a:r>
              <a:rPr lang="pt-PT" altLang="pt-PT" sz="2000" b="1" dirty="0"/>
              <a:t>trimestral homóloga </a:t>
            </a:r>
            <a:r>
              <a:rPr lang="pt-PT" altLang="pt-PT" sz="2000" b="1" dirty="0" smtClean="0"/>
              <a:t>total de </a:t>
            </a:r>
            <a:r>
              <a:rPr lang="pt-PT" altLang="pt-PT" sz="2000" b="1" dirty="0"/>
              <a:t>movimentação de aeronaves, </a:t>
            </a:r>
            <a:r>
              <a:rPr lang="pt-PT" altLang="pt-PT" sz="2000" b="1" dirty="0" smtClean="0"/>
              <a:t>Cabo Verde</a:t>
            </a:r>
            <a:r>
              <a:rPr lang="pt-PT" altLang="pt-PT" sz="2000" b="1" dirty="0"/>
              <a:t>, 2014/2015</a:t>
            </a:r>
          </a:p>
          <a:p>
            <a:pPr lvl="1" algn="just">
              <a:defRPr/>
            </a:pPr>
            <a:endParaRPr lang="pt-PT" altLang="pt-PT" b="1" dirty="0"/>
          </a:p>
          <a:p>
            <a:pPr lvl="1" algn="just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  <a:p>
            <a:pPr lvl="1" algn="r">
              <a:defRPr/>
            </a:pPr>
            <a:endParaRPr lang="pt-PT" altLang="pt-PT" sz="3200" b="1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603264341"/>
              </p:ext>
            </p:extLst>
          </p:nvPr>
        </p:nvGraphicFramePr>
        <p:xfrm>
          <a:off x="755576" y="2564904"/>
          <a:ext cx="820891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CaixaDeTexto 1"/>
          <p:cNvSpPr txBox="1">
            <a:spLocks noChangeArrowheads="1"/>
          </p:cNvSpPr>
          <p:nvPr/>
        </p:nvSpPr>
        <p:spPr bwMode="auto">
          <a:xfrm>
            <a:off x="1439863" y="153988"/>
            <a:ext cx="738028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pt-PT" altLang="pt-PT" sz="3200" b="1"/>
              <a:t>Transporte Aéreo: Aeronaves</a:t>
            </a:r>
          </a:p>
          <a:p>
            <a:pPr lvl="1"/>
            <a:endParaRPr lang="pt-PT" altLang="pt-PT" sz="3600" b="1"/>
          </a:p>
        </p:txBody>
      </p:sp>
      <p:pic>
        <p:nvPicPr>
          <p:cNvPr id="1024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 descr="Resultado de imagem para Transporte aere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5413"/>
            <a:ext cx="18748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20813" y="-171450"/>
            <a:ext cx="6810375" cy="744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/>
            <a:r>
              <a:rPr lang="pt-PT" altLang="pt-PT" sz="2400" b="1"/>
              <a:t>	</a:t>
            </a:r>
          </a:p>
          <a:p>
            <a:pPr lvl="1" algn="ctr"/>
            <a:r>
              <a:rPr lang="pt-PT" altLang="pt-PT" sz="3200" b="1"/>
              <a:t>Transporte Aéreo: </a:t>
            </a:r>
          </a:p>
          <a:p>
            <a:pPr lvl="1" algn="ctr"/>
            <a:r>
              <a:rPr lang="pt-PT" altLang="pt-PT" sz="3200" b="1"/>
              <a:t>Passageiros</a:t>
            </a:r>
          </a:p>
          <a:p>
            <a:pPr lvl="1"/>
            <a:r>
              <a:rPr lang="pt-PT" altLang="pt-PT" sz="2400" b="1"/>
              <a:t>	</a:t>
            </a:r>
          </a:p>
          <a:p>
            <a:pPr lvl="4" algn="ctr"/>
            <a:r>
              <a:rPr lang="pt-PT" altLang="pt-PT" b="1"/>
              <a:t>Gráfico 2: Variação trimestral homóloga total de movimentação de passageiros, Cabo Verde, 2015/2014</a:t>
            </a:r>
          </a:p>
          <a:p>
            <a:pPr lvl="1" algn="just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</p:txBody>
      </p:sp>
      <p:graphicFrame>
        <p:nvGraphicFramePr>
          <p:cNvPr id="6" name="Gráfico 5"/>
          <p:cNvGraphicFramePr/>
          <p:nvPr/>
        </p:nvGraphicFramePr>
        <p:xfrm>
          <a:off x="2195737" y="2121919"/>
          <a:ext cx="6840760" cy="4716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8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Resultado de imagem para aviao de passageir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412875"/>
            <a:ext cx="2555875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1"/>
          <p:cNvSpPr>
            <a:spLocks noChangeArrowheads="1"/>
          </p:cNvSpPr>
          <p:nvPr/>
        </p:nvSpPr>
        <p:spPr bwMode="auto">
          <a:xfrm>
            <a:off x="1835150" y="19050"/>
            <a:ext cx="6985000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pt-PT" altLang="pt-PT" sz="3200" b="1"/>
              <a:t>Transporte Aéreo: Cargas</a:t>
            </a:r>
          </a:p>
          <a:p>
            <a:pPr lvl="1" algn="just"/>
            <a:endParaRPr lang="pt-PT" altLang="pt-PT" sz="2400" b="1"/>
          </a:p>
          <a:p>
            <a:pPr lvl="1" algn="just"/>
            <a:endParaRPr lang="pt-PT" altLang="pt-PT" sz="2400" b="1"/>
          </a:p>
          <a:p>
            <a:pPr lvl="1"/>
            <a:endParaRPr lang="pt-PT" altLang="pt-PT"/>
          </a:p>
          <a:p>
            <a:pPr lvl="1" algn="ctr"/>
            <a:r>
              <a:rPr lang="pt-PT" altLang="pt-PT" b="1"/>
              <a:t>Gráfico 3: Variação trimestral homóloga total de movimentação de cargas (kg), Cabo Verde, 2015/2014</a:t>
            </a:r>
          </a:p>
          <a:p>
            <a:pPr lvl="1" algn="ctr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  <a:p>
            <a:pPr lvl="1"/>
            <a:endParaRPr lang="pt-PT" altLang="pt-PT" sz="2400" b="1"/>
          </a:p>
        </p:txBody>
      </p:sp>
      <p:graphicFrame>
        <p:nvGraphicFramePr>
          <p:cNvPr id="4" name="Gráfico 3"/>
          <p:cNvGraphicFramePr/>
          <p:nvPr/>
        </p:nvGraphicFramePr>
        <p:xfrm>
          <a:off x="1583507" y="2811173"/>
          <a:ext cx="7488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292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96850"/>
            <a:ext cx="11049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" descr="Resultado de imagem para transporte aereo de carg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412875"/>
            <a:ext cx="2243138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elo de apresentação predefini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Modelo de apresentação predefini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odelo de apresentação predefini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Modelo de apresentação predefini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odelo de apresentação predefini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Modelo de apresentação predefini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odelo de apresentação predefini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Modelo de apresentação predefini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odelo de apresentação predefini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Modelo de apresentação predefini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odelo de apresentação predefini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Modelo de apresentação predefini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odelo de apresentação predefini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Modelo de apresentação predefini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619</Words>
  <Application>Microsoft Office PowerPoint</Application>
  <PresentationFormat>Apresentação no Ecrã (4:3)</PresentationFormat>
  <Paragraphs>282</Paragraphs>
  <Slides>21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Times New Roman</vt:lpstr>
      <vt:lpstr>Wingdings</vt:lpstr>
      <vt:lpstr>Modelo de apresentação predefinido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Transporte marítimo:  Passageiros  </vt:lpstr>
      <vt:lpstr>  TRANSPORTE RODOVIÁRIO   </vt:lpstr>
      <vt:lpstr>SINISTRALIDADE RODOVIÁRIA:   </vt:lpstr>
      <vt:lpstr>SINISTRALIDADE RODOVIÁRIA:   </vt:lpstr>
      <vt:lpstr>SINISTRALIDADE RODOVIÁRIA </vt:lpstr>
      <vt:lpstr>SINISTRALIDADE RODOVIÁRIA </vt:lpstr>
      <vt:lpstr>SINISTRALIDADE RODOVIÁRIA </vt:lpstr>
      <vt:lpstr>Apresentação do PowerPoint</vt:lpstr>
      <vt:lpstr>   Muito Obrigado!      Equipa técnica &amp; Esclarecimentos Aguinaldo Monteiro e-mail: aguinaldo.monteiro@gov.cv Carlos Mendes  e-mail: carlos.mendes@ine.gov.cv  </vt:lpstr>
    </vt:vector>
  </TitlesOfParts>
  <Company>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Carmem.Cruz</dc:creator>
  <cp:lastModifiedBy>INECV - Aguinaldo Gomes Monteiro</cp:lastModifiedBy>
  <cp:revision>90</cp:revision>
  <dcterms:created xsi:type="dcterms:W3CDTF">2008-06-04T16:27:07Z</dcterms:created>
  <dcterms:modified xsi:type="dcterms:W3CDTF">2016-11-18T16:07:36Z</dcterms:modified>
</cp:coreProperties>
</file>