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20"/>
  </p:notesMasterIdLst>
  <p:sldIdLst>
    <p:sldId id="256" r:id="rId2"/>
    <p:sldId id="257" r:id="rId3"/>
    <p:sldId id="258" r:id="rId4"/>
    <p:sldId id="268" r:id="rId5"/>
    <p:sldId id="269" r:id="rId6"/>
    <p:sldId id="283" r:id="rId7"/>
    <p:sldId id="282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77" r:id="rId17"/>
    <p:sldId id="279" r:id="rId18"/>
    <p:sldId id="267" r:id="rId19"/>
  </p:sldIdLst>
  <p:sldSz cx="9144000" cy="6173788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0"/>
    <a:srgbClr val="ED1A3B"/>
    <a:srgbClr val="0273B2"/>
    <a:srgbClr val="A8BB39"/>
    <a:srgbClr val="EE6B25"/>
    <a:srgbClr val="006BB2"/>
    <a:srgbClr val="0973BA"/>
    <a:srgbClr val="25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Estilo Médio 3 - Destaqu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Destaqu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6"/>
    <p:restoredTop sz="91995" autoAdjust="0"/>
  </p:normalViewPr>
  <p:slideViewPr>
    <p:cSldViewPr snapToGrid="0" snapToObjects="1">
      <p:cViewPr varScale="1">
        <p:scale>
          <a:sx n="79" d="100"/>
          <a:sy n="79" d="100"/>
        </p:scale>
        <p:origin x="12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2CF4A-D1D2-144F-8850-D11A3ED87628}" type="datetimeFigureOut">
              <a:rPr lang="pt-PT" smtClean="0"/>
              <a:t>15/02/2022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143000"/>
            <a:ext cx="4572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493FB-F410-E649-B8CD-EEE84823587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7920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pt-PT" dirty="0">
                <a:cs typeface="Times New Roman" pitchFamily="18" charset="0"/>
              </a:rPr>
              <a:t>Final dos anos 80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pt-PT" dirty="0">
                <a:cs typeface="Times New Roman" pitchFamily="18" charset="0"/>
              </a:rPr>
              <a:t>Primeira versão comercial em 1997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pt-PT" dirty="0">
                <a:cs typeface="Times New Roman" pitchFamily="18" charset="0"/>
              </a:rPr>
              <a:t>Propriedade conjunta do INSEE e Eurostat</a:t>
            </a:r>
          </a:p>
          <a:p>
            <a:pPr defTabSz="882030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pt-PT" sz="1000" dirty="0"/>
              <a:t>O ERETES foi desenvolvido, há mais vinte anos, no âmbito de um projecto de cooperação entre a União Europeia (Eurostat) e a França (INSEE) e é desde então apoiado por estes co-proprietários (linha directa, manutenção, financiamento de novos desenvolvimentos).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§"/>
            </a:pPr>
            <a:endParaRPr lang="fr-FR" sz="1000" dirty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2DA97-5613-4B06-8643-4CCB3E45EC7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254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É utilizado actualmente por cerca de 25 países envolvidos numa comunidade estruturada, representada no Comité Director pelo Brasil (IBGE). Os 300 membros do Grupo ERETES trocam informações num sítio web dedicado.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2DA97-5613-4B06-8643-4CCB3E45EC7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645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493FB-F410-E649-B8CD-EEE84823587F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651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493FB-F410-E649-B8CD-EEE84823587F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8165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493FB-F410-E649-B8CD-EEE84823587F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2152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0387"/>
            <a:ext cx="7772400" cy="2149393"/>
          </a:xfrm>
        </p:spPr>
        <p:txBody>
          <a:bodyPr anchor="b"/>
          <a:lstStyle>
            <a:lvl1pPr algn="ctr">
              <a:defRPr sz="5401"/>
            </a:lvl1pPr>
          </a:lstStyle>
          <a:p>
            <a:r>
              <a:rPr lang="pt-PT" smtClean="0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42668"/>
            <a:ext cx="6858000" cy="1490569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571" indent="0" algn="ctr">
              <a:buNone/>
              <a:defRPr sz="1800"/>
            </a:lvl2pPr>
            <a:lvl3pPr marL="823143" indent="0" algn="ctr">
              <a:buNone/>
              <a:defRPr sz="1620"/>
            </a:lvl3pPr>
            <a:lvl4pPr marL="1234714" indent="0" algn="ctr">
              <a:buNone/>
              <a:defRPr sz="1440"/>
            </a:lvl4pPr>
            <a:lvl5pPr marL="1646286" indent="0" algn="ctr">
              <a:buNone/>
              <a:defRPr sz="1440"/>
            </a:lvl5pPr>
            <a:lvl6pPr marL="2057857" indent="0" algn="ctr">
              <a:buNone/>
              <a:defRPr sz="1440"/>
            </a:lvl6pPr>
            <a:lvl7pPr marL="2469429" indent="0" algn="ctr">
              <a:buNone/>
              <a:defRPr sz="1440"/>
            </a:lvl7pPr>
            <a:lvl8pPr marL="2881000" indent="0" algn="ctr">
              <a:buNone/>
              <a:defRPr sz="1440"/>
            </a:lvl8pPr>
            <a:lvl9pPr marL="3292572" indent="0" algn="ctr">
              <a:buNone/>
              <a:defRPr sz="1440"/>
            </a:lvl9pPr>
          </a:lstStyle>
          <a:p>
            <a:r>
              <a:rPr lang="pt-PT" smtClean="0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F288-59D7-7249-B7C4-E27C4A153A9A}" type="datetimeFigureOut">
              <a:rPr lang="pt-PT" smtClean="0"/>
              <a:t>15/02/2022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DF34-E6E3-9149-AC90-40384883405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F288-59D7-7249-B7C4-E27C4A153A9A}" type="datetimeFigureOut">
              <a:rPr lang="pt-PT" smtClean="0"/>
              <a:t>15/02/2022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DF34-E6E3-9149-AC90-40384883405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28697"/>
            <a:ext cx="1971675" cy="5232000"/>
          </a:xfrm>
        </p:spPr>
        <p:txBody>
          <a:bodyPr vert="eaVert"/>
          <a:lstStyle/>
          <a:p>
            <a:r>
              <a:rPr lang="pt-PT" smtClean="0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28697"/>
            <a:ext cx="5800725" cy="52320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F288-59D7-7249-B7C4-E27C4A153A9A}" type="datetimeFigureOut">
              <a:rPr lang="pt-PT" smtClean="0"/>
              <a:t>15/02/2022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DF34-E6E3-9149-AC90-40384883405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4" b="14530"/>
          <a:stretch/>
        </p:blipFill>
        <p:spPr>
          <a:xfrm flipH="1">
            <a:off x="428324" y="341810"/>
            <a:ext cx="8282854" cy="3334543"/>
          </a:xfrm>
          <a:prstGeom prst="rect">
            <a:avLst/>
          </a:prstGeom>
        </p:spPr>
      </p:pic>
      <p:sp>
        <p:nvSpPr>
          <p:cNvPr id="7" name="Retângulo 6"/>
          <p:cNvSpPr/>
          <p:nvPr userDrawn="1"/>
        </p:nvSpPr>
        <p:spPr>
          <a:xfrm flipH="1">
            <a:off x="428323" y="341810"/>
            <a:ext cx="8283600" cy="3334543"/>
          </a:xfrm>
          <a:prstGeom prst="rect">
            <a:avLst/>
          </a:prstGeom>
          <a:solidFill>
            <a:srgbClr val="004A80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20"/>
          </a:p>
        </p:txBody>
      </p:sp>
      <p:sp>
        <p:nvSpPr>
          <p:cNvPr id="17" name="Retângulo 16"/>
          <p:cNvSpPr/>
          <p:nvPr userDrawn="1"/>
        </p:nvSpPr>
        <p:spPr>
          <a:xfrm rot="10800000" flipH="1">
            <a:off x="428323" y="5925571"/>
            <a:ext cx="8283598" cy="194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20"/>
          </a:p>
        </p:txBody>
      </p:sp>
      <p:sp>
        <p:nvSpPr>
          <p:cNvPr id="21" name="Retângulo 20"/>
          <p:cNvSpPr/>
          <p:nvPr userDrawn="1"/>
        </p:nvSpPr>
        <p:spPr>
          <a:xfrm>
            <a:off x="428326" y="3716178"/>
            <a:ext cx="8283597" cy="55537"/>
          </a:xfrm>
          <a:prstGeom prst="rect">
            <a:avLst/>
          </a:prstGeom>
          <a:solidFill>
            <a:srgbClr val="ED1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20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461" y="4910864"/>
            <a:ext cx="1496717" cy="86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40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428325" y="555502"/>
            <a:ext cx="6894624" cy="761854"/>
          </a:xfrm>
          <a:prstGeom prst="rect">
            <a:avLst/>
          </a:prstGeom>
          <a:solidFill>
            <a:srgbClr val="004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20"/>
          </a:p>
        </p:txBody>
      </p:sp>
      <p:sp>
        <p:nvSpPr>
          <p:cNvPr id="9" name="Retângulo 8"/>
          <p:cNvSpPr/>
          <p:nvPr userDrawn="1"/>
        </p:nvSpPr>
        <p:spPr>
          <a:xfrm>
            <a:off x="428328" y="434439"/>
            <a:ext cx="8287351" cy="41158"/>
          </a:xfrm>
          <a:prstGeom prst="rect">
            <a:avLst/>
          </a:prstGeom>
          <a:solidFill>
            <a:srgbClr val="ED1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20"/>
          </a:p>
        </p:txBody>
      </p:sp>
      <p:sp>
        <p:nvSpPr>
          <p:cNvPr id="5" name="Retângulo 4"/>
          <p:cNvSpPr/>
          <p:nvPr userDrawn="1"/>
        </p:nvSpPr>
        <p:spPr>
          <a:xfrm>
            <a:off x="343549" y="5846224"/>
            <a:ext cx="2089686" cy="22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796" marR="0" lvl="0" indent="-205796" algn="l" defTabSz="823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sz="81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Instituto Nacional de Estatística</a:t>
            </a:r>
          </a:p>
        </p:txBody>
      </p:sp>
      <p:cxnSp>
        <p:nvCxnSpPr>
          <p:cNvPr id="8" name="Conexão Reta 7"/>
          <p:cNvCxnSpPr/>
          <p:nvPr userDrawn="1"/>
        </p:nvCxnSpPr>
        <p:spPr>
          <a:xfrm>
            <a:off x="428328" y="5860175"/>
            <a:ext cx="8287351" cy="0"/>
          </a:xfrm>
          <a:prstGeom prst="line">
            <a:avLst/>
          </a:prstGeom>
          <a:ln>
            <a:solidFill>
              <a:srgbClr val="004A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0" t="3507" r="620"/>
          <a:stretch/>
        </p:blipFill>
        <p:spPr>
          <a:xfrm>
            <a:off x="7401771" y="555502"/>
            <a:ext cx="1313906" cy="761854"/>
          </a:xfrm>
          <a:prstGeom prst="rect">
            <a:avLst/>
          </a:prstGeom>
        </p:spPr>
      </p:pic>
      <p:sp>
        <p:nvSpPr>
          <p:cNvPr id="11" name="Retângulo 10"/>
          <p:cNvSpPr/>
          <p:nvPr userDrawn="1"/>
        </p:nvSpPr>
        <p:spPr>
          <a:xfrm>
            <a:off x="7982465" y="5846224"/>
            <a:ext cx="817993" cy="22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796" marR="0" lvl="0" indent="-205796" algn="r" defTabSz="823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sz="810" b="1" dirty="0" err="1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www.ine.cv</a:t>
            </a:r>
            <a:endParaRPr lang="pt-PT" sz="810" b="1" dirty="0" smtClean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207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9" t="-214" r="18820" b="141"/>
          <a:stretch/>
        </p:blipFill>
        <p:spPr>
          <a:xfrm flipH="1">
            <a:off x="427582" y="365057"/>
            <a:ext cx="4655861" cy="5271577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 flipH="1">
            <a:off x="428323" y="365057"/>
            <a:ext cx="4655121" cy="5271577"/>
          </a:xfrm>
          <a:prstGeom prst="rect">
            <a:avLst/>
          </a:prstGeom>
          <a:solidFill>
            <a:srgbClr val="004A80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20"/>
          </a:p>
        </p:txBody>
      </p:sp>
      <p:sp>
        <p:nvSpPr>
          <p:cNvPr id="9" name="Retângulo 8"/>
          <p:cNvSpPr/>
          <p:nvPr userDrawn="1"/>
        </p:nvSpPr>
        <p:spPr>
          <a:xfrm>
            <a:off x="427582" y="5713641"/>
            <a:ext cx="4655862" cy="45719"/>
          </a:xfrm>
          <a:prstGeom prst="rect">
            <a:avLst/>
          </a:prstGeom>
          <a:solidFill>
            <a:srgbClr val="ED1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20"/>
          </a:p>
        </p:txBody>
      </p:sp>
      <p:sp>
        <p:nvSpPr>
          <p:cNvPr id="11" name="Retângulo 10"/>
          <p:cNvSpPr/>
          <p:nvPr userDrawn="1"/>
        </p:nvSpPr>
        <p:spPr>
          <a:xfrm rot="10800000" flipH="1">
            <a:off x="428324" y="5865914"/>
            <a:ext cx="8283598" cy="194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20"/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05" y="4894324"/>
            <a:ext cx="1496717" cy="8650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F288-59D7-7249-B7C4-E27C4A153A9A}" type="datetimeFigureOut">
              <a:rPr lang="pt-PT" smtClean="0"/>
              <a:t>15/02/2022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DF34-E6E3-9149-AC90-40384883405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539161"/>
            <a:ext cx="7886700" cy="2568124"/>
          </a:xfrm>
        </p:spPr>
        <p:txBody>
          <a:bodyPr anchor="b"/>
          <a:lstStyle>
            <a:lvl1pPr>
              <a:defRPr sz="5401"/>
            </a:lvl1pPr>
          </a:lstStyle>
          <a:p>
            <a:r>
              <a:rPr lang="pt-PT" smtClean="0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131581"/>
            <a:ext cx="7886700" cy="1350516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5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3143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714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6286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857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9429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10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2572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F288-59D7-7249-B7C4-E27C4A153A9A}" type="datetimeFigureOut">
              <a:rPr lang="pt-PT" smtClean="0"/>
              <a:t>15/02/2022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DF34-E6E3-9149-AC90-40384883405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43485"/>
            <a:ext cx="3886200" cy="3917212"/>
          </a:xfrm>
        </p:spPr>
        <p:txBody>
          <a:bodyPr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43485"/>
            <a:ext cx="3886200" cy="3917212"/>
          </a:xfrm>
        </p:spPr>
        <p:txBody>
          <a:bodyPr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F288-59D7-7249-B7C4-E27C4A153A9A}" type="datetimeFigureOut">
              <a:rPr lang="pt-PT" smtClean="0"/>
              <a:t>15/02/2022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DF34-E6E3-9149-AC90-40384883405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28698"/>
            <a:ext cx="7886700" cy="1193314"/>
          </a:xfrm>
        </p:spPr>
        <p:txBody>
          <a:bodyPr/>
          <a:lstStyle/>
          <a:p>
            <a:r>
              <a:rPr lang="pt-PT" smtClean="0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13436"/>
            <a:ext cx="3868340" cy="7417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571" indent="0">
              <a:buNone/>
              <a:defRPr sz="1800" b="1"/>
            </a:lvl2pPr>
            <a:lvl3pPr marL="823143" indent="0">
              <a:buNone/>
              <a:defRPr sz="1620" b="1"/>
            </a:lvl3pPr>
            <a:lvl4pPr marL="1234714" indent="0">
              <a:buNone/>
              <a:defRPr sz="1440" b="1"/>
            </a:lvl4pPr>
            <a:lvl5pPr marL="1646286" indent="0">
              <a:buNone/>
              <a:defRPr sz="1440" b="1"/>
            </a:lvl5pPr>
            <a:lvl6pPr marL="2057857" indent="0">
              <a:buNone/>
              <a:defRPr sz="1440" b="1"/>
            </a:lvl6pPr>
            <a:lvl7pPr marL="2469429" indent="0">
              <a:buNone/>
              <a:defRPr sz="1440" b="1"/>
            </a:lvl7pPr>
            <a:lvl8pPr marL="2881000" indent="0">
              <a:buNone/>
              <a:defRPr sz="1440" b="1"/>
            </a:lvl8pPr>
            <a:lvl9pPr marL="3292572" indent="0">
              <a:buNone/>
              <a:defRPr sz="144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255148"/>
            <a:ext cx="3868340" cy="3316982"/>
          </a:xfrm>
        </p:spPr>
        <p:txBody>
          <a:bodyPr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513436"/>
            <a:ext cx="3887391" cy="7417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571" indent="0">
              <a:buNone/>
              <a:defRPr sz="1800" b="1"/>
            </a:lvl2pPr>
            <a:lvl3pPr marL="823143" indent="0">
              <a:buNone/>
              <a:defRPr sz="1620" b="1"/>
            </a:lvl3pPr>
            <a:lvl4pPr marL="1234714" indent="0">
              <a:buNone/>
              <a:defRPr sz="1440" b="1"/>
            </a:lvl4pPr>
            <a:lvl5pPr marL="1646286" indent="0">
              <a:buNone/>
              <a:defRPr sz="1440" b="1"/>
            </a:lvl5pPr>
            <a:lvl6pPr marL="2057857" indent="0">
              <a:buNone/>
              <a:defRPr sz="1440" b="1"/>
            </a:lvl6pPr>
            <a:lvl7pPr marL="2469429" indent="0">
              <a:buNone/>
              <a:defRPr sz="1440" b="1"/>
            </a:lvl7pPr>
            <a:lvl8pPr marL="2881000" indent="0">
              <a:buNone/>
              <a:defRPr sz="1440" b="1"/>
            </a:lvl8pPr>
            <a:lvl9pPr marL="3292572" indent="0">
              <a:buNone/>
              <a:defRPr sz="144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255148"/>
            <a:ext cx="3887391" cy="3316982"/>
          </a:xfrm>
        </p:spPr>
        <p:txBody>
          <a:bodyPr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F288-59D7-7249-B7C4-E27C4A153A9A}" type="datetimeFigureOut">
              <a:rPr lang="pt-PT" smtClean="0"/>
              <a:t>15/02/2022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DF34-E6E3-9149-AC90-40384883405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F288-59D7-7249-B7C4-E27C4A153A9A}" type="datetimeFigureOut">
              <a:rPr lang="pt-PT" smtClean="0"/>
              <a:t>15/02/2022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DF34-E6E3-9149-AC90-40384883405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F288-59D7-7249-B7C4-E27C4A153A9A}" type="datetimeFigureOut">
              <a:rPr lang="pt-PT" smtClean="0"/>
              <a:t>15/02/2022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DF34-E6E3-9149-AC90-40384883405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11586"/>
            <a:ext cx="2949178" cy="1440551"/>
          </a:xfrm>
        </p:spPr>
        <p:txBody>
          <a:bodyPr anchor="b"/>
          <a:lstStyle>
            <a:lvl1pPr>
              <a:defRPr sz="2881"/>
            </a:lvl1pPr>
          </a:lstStyle>
          <a:p>
            <a:r>
              <a:rPr lang="pt-PT" smtClean="0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88912"/>
            <a:ext cx="4629150" cy="4387391"/>
          </a:xfrm>
        </p:spPr>
        <p:txBody>
          <a:bodyPr/>
          <a:lstStyle>
            <a:lvl1pPr>
              <a:defRPr sz="2881"/>
            </a:lvl1pPr>
            <a:lvl2pPr>
              <a:defRPr sz="2521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852136"/>
            <a:ext cx="2949178" cy="3431312"/>
          </a:xfrm>
        </p:spPr>
        <p:txBody>
          <a:bodyPr/>
          <a:lstStyle>
            <a:lvl1pPr marL="0" indent="0">
              <a:buNone/>
              <a:defRPr sz="1440"/>
            </a:lvl1pPr>
            <a:lvl2pPr marL="411571" indent="0">
              <a:buNone/>
              <a:defRPr sz="1260"/>
            </a:lvl2pPr>
            <a:lvl3pPr marL="823143" indent="0">
              <a:buNone/>
              <a:defRPr sz="1080"/>
            </a:lvl3pPr>
            <a:lvl4pPr marL="1234714" indent="0">
              <a:buNone/>
              <a:defRPr sz="900"/>
            </a:lvl4pPr>
            <a:lvl5pPr marL="1646286" indent="0">
              <a:buNone/>
              <a:defRPr sz="900"/>
            </a:lvl5pPr>
            <a:lvl6pPr marL="2057857" indent="0">
              <a:buNone/>
              <a:defRPr sz="900"/>
            </a:lvl6pPr>
            <a:lvl7pPr marL="2469429" indent="0">
              <a:buNone/>
              <a:defRPr sz="900"/>
            </a:lvl7pPr>
            <a:lvl8pPr marL="2881000" indent="0">
              <a:buNone/>
              <a:defRPr sz="900"/>
            </a:lvl8pPr>
            <a:lvl9pPr marL="3292572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F288-59D7-7249-B7C4-E27C4A153A9A}" type="datetimeFigureOut">
              <a:rPr lang="pt-PT" smtClean="0"/>
              <a:t>15/02/2022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DF34-E6E3-9149-AC90-40384883405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11586"/>
            <a:ext cx="2949178" cy="1440551"/>
          </a:xfrm>
        </p:spPr>
        <p:txBody>
          <a:bodyPr anchor="b"/>
          <a:lstStyle>
            <a:lvl1pPr>
              <a:defRPr sz="2881"/>
            </a:lvl1pPr>
          </a:lstStyle>
          <a:p>
            <a:r>
              <a:rPr lang="pt-PT" smtClean="0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88912"/>
            <a:ext cx="4629150" cy="4387391"/>
          </a:xfrm>
        </p:spPr>
        <p:txBody>
          <a:bodyPr anchor="t"/>
          <a:lstStyle>
            <a:lvl1pPr marL="0" indent="0">
              <a:buNone/>
              <a:defRPr sz="2881"/>
            </a:lvl1pPr>
            <a:lvl2pPr marL="411571" indent="0">
              <a:buNone/>
              <a:defRPr sz="2521"/>
            </a:lvl2pPr>
            <a:lvl3pPr marL="823143" indent="0">
              <a:buNone/>
              <a:defRPr sz="2160"/>
            </a:lvl3pPr>
            <a:lvl4pPr marL="1234714" indent="0">
              <a:buNone/>
              <a:defRPr sz="1800"/>
            </a:lvl4pPr>
            <a:lvl5pPr marL="1646286" indent="0">
              <a:buNone/>
              <a:defRPr sz="1800"/>
            </a:lvl5pPr>
            <a:lvl6pPr marL="2057857" indent="0">
              <a:buNone/>
              <a:defRPr sz="1800"/>
            </a:lvl6pPr>
            <a:lvl7pPr marL="2469429" indent="0">
              <a:buNone/>
              <a:defRPr sz="1800"/>
            </a:lvl7pPr>
            <a:lvl8pPr marL="2881000" indent="0">
              <a:buNone/>
              <a:defRPr sz="1800"/>
            </a:lvl8pPr>
            <a:lvl9pPr marL="3292572" indent="0">
              <a:buNone/>
              <a:defRPr sz="1800"/>
            </a:lvl9pPr>
          </a:lstStyle>
          <a:p>
            <a:r>
              <a:rPr lang="pt-PT" smtClean="0"/>
              <a:t>Arraste a imagem até ao marcador de posição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852136"/>
            <a:ext cx="2949178" cy="3431312"/>
          </a:xfrm>
        </p:spPr>
        <p:txBody>
          <a:bodyPr/>
          <a:lstStyle>
            <a:lvl1pPr marL="0" indent="0">
              <a:buNone/>
              <a:defRPr sz="1440"/>
            </a:lvl1pPr>
            <a:lvl2pPr marL="411571" indent="0">
              <a:buNone/>
              <a:defRPr sz="1260"/>
            </a:lvl2pPr>
            <a:lvl3pPr marL="823143" indent="0">
              <a:buNone/>
              <a:defRPr sz="1080"/>
            </a:lvl3pPr>
            <a:lvl4pPr marL="1234714" indent="0">
              <a:buNone/>
              <a:defRPr sz="900"/>
            </a:lvl4pPr>
            <a:lvl5pPr marL="1646286" indent="0">
              <a:buNone/>
              <a:defRPr sz="900"/>
            </a:lvl5pPr>
            <a:lvl6pPr marL="2057857" indent="0">
              <a:buNone/>
              <a:defRPr sz="900"/>
            </a:lvl6pPr>
            <a:lvl7pPr marL="2469429" indent="0">
              <a:buNone/>
              <a:defRPr sz="900"/>
            </a:lvl7pPr>
            <a:lvl8pPr marL="2881000" indent="0">
              <a:buNone/>
              <a:defRPr sz="900"/>
            </a:lvl8pPr>
            <a:lvl9pPr marL="3292572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F288-59D7-7249-B7C4-E27C4A153A9A}" type="datetimeFigureOut">
              <a:rPr lang="pt-PT" smtClean="0"/>
              <a:t>15/02/2022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DF34-E6E3-9149-AC90-40384883405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28698"/>
            <a:ext cx="7886700" cy="1193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43485"/>
            <a:ext cx="7886700" cy="3917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722188"/>
            <a:ext cx="2057400" cy="3286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2F288-59D7-7249-B7C4-E27C4A153A9A}" type="datetimeFigureOut">
              <a:rPr lang="pt-PT" smtClean="0"/>
              <a:t>15/02/2022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722188"/>
            <a:ext cx="3086100" cy="3286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722188"/>
            <a:ext cx="2057400" cy="3286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6DF34-E6E3-9149-AC90-40384883405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85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663" r:id="rId14"/>
  </p:sldLayoutIdLst>
  <p:txStyles>
    <p:titleStyle>
      <a:lvl1pPr algn="l" defTabSz="823143" rtl="0" eaLnBrk="1" latinLnBrk="0" hangingPunct="1">
        <a:lnSpc>
          <a:spcPct val="90000"/>
        </a:lnSpc>
        <a:spcBef>
          <a:spcPct val="0"/>
        </a:spcBef>
        <a:buNone/>
        <a:defRPr sz="39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86" indent="-205786" algn="l" defTabSz="823143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1" kern="1200">
          <a:solidFill>
            <a:schemeClr val="tx1"/>
          </a:solidFill>
          <a:latin typeface="+mn-lt"/>
          <a:ea typeface="+mn-ea"/>
          <a:cs typeface="+mn-cs"/>
        </a:defRPr>
      </a:lvl1pPr>
      <a:lvl2pPr marL="617357" indent="-205786" algn="l" defTabSz="823143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929" indent="-205786" algn="l" defTabSz="823143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500" indent="-205786" algn="l" defTabSz="823143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2071" indent="-205786" algn="l" defTabSz="823143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643" indent="-205786" algn="l" defTabSz="823143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5214" indent="-205786" algn="l" defTabSz="823143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786" indent="-205786" algn="l" defTabSz="823143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8357" indent="-205786" algn="l" defTabSz="823143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314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571" algn="l" defTabSz="82314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3143" algn="l" defTabSz="82314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714" algn="l" defTabSz="82314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6286" algn="l" defTabSz="82314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857" algn="l" defTabSz="82314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9429" algn="l" defTabSz="82314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1000" algn="l" defTabSz="82314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2572" algn="l" defTabSz="82314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82179" y="3762132"/>
            <a:ext cx="7758571" cy="10769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6BB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PT" sz="3400" b="1" dirty="0" smtClean="0">
                <a:solidFill>
                  <a:srgbClr val="004A80"/>
                </a:solidFill>
                <a:latin typeface="Calibri" charset="0"/>
                <a:ea typeface="Calibri" charset="0"/>
                <a:cs typeface="Calibri" charset="0"/>
              </a:rPr>
              <a:t>CONTAS NACIONAIS: ANO BASE 2015</a:t>
            </a:r>
            <a:endParaRPr lang="pt-PT" sz="3400" b="1" dirty="0">
              <a:solidFill>
                <a:srgbClr val="004A8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>
              <a:lnSpc>
                <a:spcPct val="100000"/>
              </a:lnSpc>
            </a:pPr>
            <a:r>
              <a:rPr lang="pt-PT" sz="2161" b="1" dirty="0" smtClean="0">
                <a:solidFill>
                  <a:srgbClr val="004A80"/>
                </a:solidFill>
                <a:latin typeface="Calibri" charset="0"/>
                <a:ea typeface="Calibri" charset="0"/>
                <a:cs typeface="Calibri" charset="0"/>
              </a:rPr>
              <a:t> PRINCIPAIS ALTERAÇÕES E IMPACTOS NO PIB</a:t>
            </a:r>
            <a:endParaRPr lang="pt-PT" sz="2161" b="1" dirty="0">
              <a:solidFill>
                <a:srgbClr val="004A8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82179" y="5366881"/>
            <a:ext cx="6018981" cy="2883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6BB2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80"/>
              </a:spcAft>
            </a:pPr>
            <a:r>
              <a:rPr lang="pt-PT" sz="1440" b="1" dirty="0" smtClean="0">
                <a:solidFill>
                  <a:srgbClr val="004A80"/>
                </a:solidFill>
              </a:rPr>
              <a:t>JOÃO CARDOSO</a:t>
            </a:r>
            <a:r>
              <a:rPr lang="pt-PT" sz="144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| DIRECTOR DO DEPARTAMENTO DE CONTAS NACIONAIS</a:t>
            </a:r>
            <a:endParaRPr lang="pt-PT" sz="1170" dirty="0">
              <a:solidFill>
                <a:schemeClr val="tx1">
                  <a:lumMod val="50000"/>
                  <a:lumOff val="50000"/>
                </a:schemeClr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9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158" y="739745"/>
            <a:ext cx="6799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NOVOS RESULTADOS 2015: Base 2007 Vs.  Base 2015 </a:t>
            </a:r>
            <a:endParaRPr lang="pt-PT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7158" y="1202339"/>
            <a:ext cx="20249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PIB, ótica </a:t>
            </a:r>
            <a:r>
              <a:rPr lang="pt-PT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procura </a:t>
            </a:r>
            <a:endParaRPr lang="pt-PT" sz="1400" b="1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935774"/>
              </p:ext>
            </p:extLst>
          </p:nvPr>
        </p:nvGraphicFramePr>
        <p:xfrm>
          <a:off x="467158" y="1448474"/>
          <a:ext cx="8208000" cy="4432471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2484000">
                  <a:extLst>
                    <a:ext uri="{9D8B030D-6E8A-4147-A177-3AD203B41FA5}">
                      <a16:colId xmlns:a16="http://schemas.microsoft.com/office/drawing/2014/main" val="274641622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2496707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22044787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88519741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963610729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120263972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9394503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62888763"/>
                    </a:ext>
                  </a:extLst>
                </a:gridCol>
              </a:tblGrid>
              <a:tr h="18317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PT" sz="14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84" marR="938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2015</a:t>
                      </a:r>
                      <a:endParaRPr lang="pt-PT" sz="1400" b="1" dirty="0">
                        <a:solidFill>
                          <a:sysClr val="windowText" lastClr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84" marR="9384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Diferença absoluta</a:t>
                      </a:r>
                      <a:endParaRPr lang="pt-PT" sz="1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Diferença relativa (%)</a:t>
                      </a:r>
                      <a:endParaRPr lang="pt-PT" sz="1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Contribuição </a:t>
                      </a:r>
                      <a:r>
                        <a:rPr lang="pt-PT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do desvio no PIB</a:t>
                      </a:r>
                      <a:endParaRPr lang="pt-PT" sz="1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Peso no PIB base 2007 (%)</a:t>
                      </a:r>
                      <a:endParaRPr lang="pt-PT" sz="1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7874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Peso no PIB base 2015 (%)</a:t>
                      </a:r>
                      <a:endParaRPr lang="pt-PT" sz="1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611696"/>
                  </a:ext>
                </a:extLst>
              </a:tr>
              <a:tr h="469332">
                <a:tc>
                  <a:txBody>
                    <a:bodyPr/>
                    <a:lstStyle/>
                    <a:p>
                      <a:pPr indent="2286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t-PT" sz="1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Base 2007</a:t>
                      </a:r>
                      <a:endParaRPr lang="pt-PT" sz="1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Base 2015</a:t>
                      </a:r>
                      <a:endParaRPr lang="pt-PT" sz="1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379361"/>
                  </a:ext>
                </a:extLst>
              </a:tr>
              <a:tr h="234665">
                <a:tc>
                  <a:txBody>
                    <a:bodyPr/>
                    <a:lstStyle/>
                    <a:p>
                      <a:pPr lv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Produto Interno Bruto (PIB) </a:t>
                      </a:r>
                      <a:endParaRPr lang="pt-PT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kern="1200" dirty="0">
                          <a:effectLst/>
                        </a:rPr>
                        <a:t>158.699</a:t>
                      </a:r>
                      <a:endParaRPr lang="pt-P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kern="1200" dirty="0">
                          <a:effectLst/>
                        </a:rPr>
                        <a:t>173.911</a:t>
                      </a:r>
                      <a:endParaRPr lang="pt-P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kern="1200" dirty="0">
                          <a:effectLst/>
                        </a:rPr>
                        <a:t>15.212</a:t>
                      </a:r>
                      <a:endParaRPr lang="pt-P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kern="1200" dirty="0">
                          <a:effectLst/>
                        </a:rPr>
                        <a:t>9,6</a:t>
                      </a:r>
                      <a:endParaRPr lang="pt-P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kern="1200" dirty="0">
                          <a:effectLst/>
                        </a:rPr>
                        <a:t> </a:t>
                      </a:r>
                      <a:endParaRPr lang="pt-P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kern="1200" dirty="0">
                          <a:effectLst/>
                        </a:rPr>
                        <a:t> </a:t>
                      </a:r>
                      <a:endParaRPr lang="pt-P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88043"/>
                  </a:ext>
                </a:extLst>
              </a:tr>
              <a:tr h="234665">
                <a:tc>
                  <a:txBody>
                    <a:bodyPr/>
                    <a:lstStyle/>
                    <a:p>
                      <a:pPr lv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 smtClean="0">
                          <a:effectLst/>
                        </a:rPr>
                        <a:t>1.Despesa </a:t>
                      </a:r>
                      <a:r>
                        <a:rPr lang="pt-PT" sz="1400" b="1" dirty="0">
                          <a:effectLst/>
                        </a:rPr>
                        <a:t>de Consumo Final</a:t>
                      </a:r>
                      <a:endParaRPr lang="pt-PT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kern="1200" dirty="0">
                          <a:effectLst/>
                        </a:rPr>
                        <a:t>133.410</a:t>
                      </a:r>
                      <a:endParaRPr lang="pt-P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kern="1200" dirty="0">
                          <a:effectLst/>
                        </a:rPr>
                        <a:t>143.704</a:t>
                      </a:r>
                      <a:endParaRPr lang="pt-P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kern="1200" dirty="0">
                          <a:effectLst/>
                        </a:rPr>
                        <a:t>10.294</a:t>
                      </a:r>
                      <a:endParaRPr lang="pt-P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kern="1200" dirty="0">
                          <a:effectLst/>
                        </a:rPr>
                        <a:t>7,7</a:t>
                      </a:r>
                      <a:endParaRPr lang="pt-P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kern="1200" dirty="0">
                          <a:effectLst/>
                        </a:rPr>
                        <a:t>6,5</a:t>
                      </a:r>
                      <a:endParaRPr lang="pt-P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kern="1200" dirty="0">
                          <a:effectLst/>
                        </a:rPr>
                        <a:t>84,1</a:t>
                      </a:r>
                      <a:endParaRPr lang="pt-P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kern="1200" dirty="0">
                          <a:effectLst/>
                        </a:rPr>
                        <a:t>82,6</a:t>
                      </a:r>
                      <a:endParaRPr lang="pt-P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548382"/>
                  </a:ext>
                </a:extLst>
              </a:tr>
              <a:tr h="234665">
                <a:tc>
                  <a:txBody>
                    <a:bodyPr/>
                    <a:lstStyle/>
                    <a:p>
                      <a:pPr lvl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>
                          <a:effectLst/>
                        </a:rPr>
                        <a:t>Família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103.353</a:t>
                      </a:r>
                      <a:endParaRPr lang="pt-PT" sz="14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108.083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4.730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4,6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3,0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65,1</a:t>
                      </a:r>
                      <a:endParaRPr lang="pt-PT" sz="14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62,1</a:t>
                      </a:r>
                      <a:endParaRPr lang="pt-PT" sz="14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/>
                </a:tc>
                <a:extLst>
                  <a:ext uri="{0D108BD9-81ED-4DB2-BD59-A6C34878D82A}">
                    <a16:rowId xmlns:a16="http://schemas.microsoft.com/office/drawing/2014/main" val="1495597223"/>
                  </a:ext>
                </a:extLst>
              </a:tr>
              <a:tr h="234665">
                <a:tc>
                  <a:txBody>
                    <a:bodyPr/>
                    <a:lstStyle/>
                    <a:p>
                      <a:pPr lvl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>
                          <a:effectLst/>
                        </a:rPr>
                        <a:t>Administração Pública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29.918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35.233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5.315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17,8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3,3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18,9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20,3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/>
                </a:tc>
                <a:extLst>
                  <a:ext uri="{0D108BD9-81ED-4DB2-BD59-A6C34878D82A}">
                    <a16:rowId xmlns:a16="http://schemas.microsoft.com/office/drawing/2014/main" val="2072409324"/>
                  </a:ext>
                </a:extLst>
              </a:tr>
              <a:tr h="234665">
                <a:tc>
                  <a:txBody>
                    <a:bodyPr/>
                    <a:lstStyle/>
                    <a:p>
                      <a:pPr lvl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 smtClean="0">
                          <a:effectLst/>
                        </a:rPr>
                        <a:t>ISLF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138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 smtClean="0">
                          <a:effectLst/>
                        </a:rPr>
                        <a:t>388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250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181,2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0,2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0,1</a:t>
                      </a:r>
                      <a:endParaRPr lang="pt-PT" sz="14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0,2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/>
                </a:tc>
                <a:extLst>
                  <a:ext uri="{0D108BD9-81ED-4DB2-BD59-A6C34878D82A}">
                    <a16:rowId xmlns:a16="http://schemas.microsoft.com/office/drawing/2014/main" val="3826746243"/>
                  </a:ext>
                </a:extLst>
              </a:tr>
              <a:tr h="234665">
                <a:tc>
                  <a:txBody>
                    <a:bodyPr/>
                    <a:lstStyle/>
                    <a:p>
                      <a:pPr lv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 smtClean="0">
                          <a:effectLst/>
                        </a:rPr>
                        <a:t>2. FBCF</a:t>
                      </a:r>
                      <a:endParaRPr lang="pt-PT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kern="1200" dirty="0">
                          <a:effectLst/>
                        </a:rPr>
                        <a:t>45.681</a:t>
                      </a:r>
                      <a:endParaRPr lang="pt-P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kern="1200" dirty="0">
                          <a:effectLst/>
                        </a:rPr>
                        <a:t>46.028</a:t>
                      </a:r>
                      <a:endParaRPr lang="pt-P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kern="1200" dirty="0">
                          <a:effectLst/>
                        </a:rPr>
                        <a:t>347</a:t>
                      </a:r>
                      <a:endParaRPr lang="pt-P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kern="1200" dirty="0">
                          <a:effectLst/>
                        </a:rPr>
                        <a:t>0,8</a:t>
                      </a:r>
                      <a:endParaRPr lang="pt-P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kern="1200" dirty="0">
                          <a:effectLst/>
                        </a:rPr>
                        <a:t>0,2</a:t>
                      </a:r>
                      <a:endParaRPr lang="pt-P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kern="1200" dirty="0">
                          <a:effectLst/>
                        </a:rPr>
                        <a:t>28,8</a:t>
                      </a:r>
                      <a:endParaRPr lang="pt-P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kern="1200" dirty="0">
                          <a:effectLst/>
                        </a:rPr>
                        <a:t>26,5</a:t>
                      </a:r>
                      <a:endParaRPr lang="pt-P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144176"/>
                  </a:ext>
                </a:extLst>
              </a:tr>
              <a:tr h="234665">
                <a:tc>
                  <a:txBody>
                    <a:bodyPr/>
                    <a:lstStyle/>
                    <a:p>
                      <a:pPr lvl="0" indent="2286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>
                          <a:effectLst/>
                        </a:rPr>
                        <a:t>Privado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34.045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31.117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-2.928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-8,6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-1,8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21,5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17,9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/>
                </a:tc>
                <a:extLst>
                  <a:ext uri="{0D108BD9-81ED-4DB2-BD59-A6C34878D82A}">
                    <a16:rowId xmlns:a16="http://schemas.microsoft.com/office/drawing/2014/main" val="2293657612"/>
                  </a:ext>
                </a:extLst>
              </a:tr>
              <a:tr h="234665">
                <a:tc>
                  <a:txBody>
                    <a:bodyPr/>
                    <a:lstStyle/>
                    <a:p>
                      <a:pPr lvl="0" indent="2286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>
                          <a:effectLst/>
                        </a:rPr>
                        <a:t>Público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11.635</a:t>
                      </a:r>
                      <a:endParaRPr lang="pt-PT" sz="14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14.911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3.276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28,2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2,1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7,3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8,6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/>
                </a:tc>
                <a:extLst>
                  <a:ext uri="{0D108BD9-81ED-4DB2-BD59-A6C34878D82A}">
                    <a16:rowId xmlns:a16="http://schemas.microsoft.com/office/drawing/2014/main" val="848855931"/>
                  </a:ext>
                </a:extLst>
              </a:tr>
              <a:tr h="234665">
                <a:tc>
                  <a:txBody>
                    <a:bodyPr/>
                    <a:lstStyle/>
                    <a:p>
                      <a:pPr lv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 smtClean="0">
                          <a:effectLst/>
                        </a:rPr>
                        <a:t>3.Variação </a:t>
                      </a:r>
                      <a:r>
                        <a:rPr lang="pt-PT" sz="1400" b="1" dirty="0">
                          <a:effectLst/>
                        </a:rPr>
                        <a:t>de Existências</a:t>
                      </a:r>
                      <a:endParaRPr lang="pt-PT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kern="1200" dirty="0">
                          <a:effectLst/>
                        </a:rPr>
                        <a:t>2.225</a:t>
                      </a:r>
                      <a:endParaRPr lang="pt-P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kern="1200" dirty="0">
                          <a:effectLst/>
                        </a:rPr>
                        <a:t>4.592</a:t>
                      </a:r>
                      <a:endParaRPr lang="pt-P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kern="1200" dirty="0">
                          <a:effectLst/>
                        </a:rPr>
                        <a:t>2.367</a:t>
                      </a:r>
                      <a:endParaRPr lang="pt-P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kern="1200" dirty="0">
                          <a:effectLst/>
                        </a:rPr>
                        <a:t>106,4</a:t>
                      </a:r>
                      <a:endParaRPr lang="pt-P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kern="1200" dirty="0">
                          <a:effectLst/>
                        </a:rPr>
                        <a:t>1,5</a:t>
                      </a:r>
                      <a:endParaRPr lang="pt-P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kern="1200" dirty="0">
                          <a:effectLst/>
                        </a:rPr>
                        <a:t>1,4</a:t>
                      </a:r>
                      <a:endParaRPr lang="pt-P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kern="1200" dirty="0">
                          <a:effectLst/>
                        </a:rPr>
                        <a:t>2,6</a:t>
                      </a:r>
                      <a:endParaRPr lang="pt-P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055106"/>
                  </a:ext>
                </a:extLst>
              </a:tr>
              <a:tr h="234665">
                <a:tc>
                  <a:txBody>
                    <a:bodyPr/>
                    <a:lstStyle/>
                    <a:p>
                      <a:pPr lv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 smtClean="0">
                          <a:effectLst/>
                        </a:rPr>
                        <a:t>4.Exportações </a:t>
                      </a:r>
                      <a:r>
                        <a:rPr lang="pt-PT" sz="1400" b="0" dirty="0">
                          <a:effectLst/>
                        </a:rPr>
                        <a:t>liquidas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22.617</a:t>
                      </a:r>
                      <a:endParaRPr lang="pt-PT" sz="14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-20.414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2.203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-9,7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1,4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-14,3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-11,7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/>
                </a:tc>
                <a:extLst>
                  <a:ext uri="{0D108BD9-81ED-4DB2-BD59-A6C34878D82A}">
                    <a16:rowId xmlns:a16="http://schemas.microsoft.com/office/drawing/2014/main" val="944827151"/>
                  </a:ext>
                </a:extLst>
              </a:tr>
              <a:tr h="234665">
                <a:tc>
                  <a:txBody>
                    <a:bodyPr/>
                    <a:lstStyle/>
                    <a:p>
                      <a:pPr lv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Exportações</a:t>
                      </a:r>
                      <a:endParaRPr lang="pt-PT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kern="1200" dirty="0">
                          <a:effectLst/>
                        </a:rPr>
                        <a:t>71.268</a:t>
                      </a:r>
                      <a:endParaRPr lang="pt-P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kern="1200" dirty="0">
                          <a:effectLst/>
                        </a:rPr>
                        <a:t>71.539</a:t>
                      </a:r>
                      <a:endParaRPr lang="pt-P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kern="1200" dirty="0">
                          <a:effectLst/>
                        </a:rPr>
                        <a:t>271</a:t>
                      </a:r>
                      <a:endParaRPr lang="pt-P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kern="1200" dirty="0">
                          <a:effectLst/>
                        </a:rPr>
                        <a:t>0,4</a:t>
                      </a:r>
                      <a:endParaRPr lang="pt-P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kern="1200" dirty="0">
                          <a:effectLst/>
                        </a:rPr>
                        <a:t>0,2</a:t>
                      </a:r>
                      <a:endParaRPr lang="pt-P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kern="1200" dirty="0">
                          <a:effectLst/>
                        </a:rPr>
                        <a:t>44,9</a:t>
                      </a:r>
                      <a:endParaRPr lang="pt-P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kern="1200" dirty="0">
                          <a:effectLst/>
                        </a:rPr>
                        <a:t>41,1</a:t>
                      </a:r>
                      <a:endParaRPr lang="pt-P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465631"/>
                  </a:ext>
                </a:extLst>
              </a:tr>
              <a:tr h="234665">
                <a:tc>
                  <a:txBody>
                    <a:bodyPr/>
                    <a:lstStyle/>
                    <a:p>
                      <a:pPr lvl="0" indent="2286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>
                          <a:effectLst/>
                        </a:rPr>
                        <a:t>Exportações de Bens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15.186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13.903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-1.283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-8,4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-0,8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9,6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8,0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/>
                </a:tc>
                <a:extLst>
                  <a:ext uri="{0D108BD9-81ED-4DB2-BD59-A6C34878D82A}">
                    <a16:rowId xmlns:a16="http://schemas.microsoft.com/office/drawing/2014/main" val="1028526037"/>
                  </a:ext>
                </a:extLst>
              </a:tr>
              <a:tr h="234665">
                <a:tc>
                  <a:txBody>
                    <a:bodyPr/>
                    <a:lstStyle/>
                    <a:p>
                      <a:pPr lvl="0" indent="2286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>
                          <a:effectLst/>
                        </a:rPr>
                        <a:t>Exportações de serviços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56.081</a:t>
                      </a:r>
                      <a:endParaRPr lang="pt-PT" sz="14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57.635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1.554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2,8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1,0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35,3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33,1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/>
                </a:tc>
                <a:extLst>
                  <a:ext uri="{0D108BD9-81ED-4DB2-BD59-A6C34878D82A}">
                    <a16:rowId xmlns:a16="http://schemas.microsoft.com/office/drawing/2014/main" val="1833886906"/>
                  </a:ext>
                </a:extLst>
              </a:tr>
              <a:tr h="234665">
                <a:tc>
                  <a:txBody>
                    <a:bodyPr/>
                    <a:lstStyle/>
                    <a:p>
                      <a:pPr lv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Importações</a:t>
                      </a:r>
                      <a:endParaRPr lang="pt-PT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kern="1200" dirty="0">
                          <a:effectLst/>
                        </a:rPr>
                        <a:t>93.884</a:t>
                      </a:r>
                      <a:endParaRPr lang="pt-P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kern="1200" dirty="0">
                          <a:effectLst/>
                        </a:rPr>
                        <a:t>91.952</a:t>
                      </a:r>
                      <a:endParaRPr lang="pt-P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kern="1200" dirty="0">
                          <a:effectLst/>
                        </a:rPr>
                        <a:t>-1.932</a:t>
                      </a:r>
                      <a:endParaRPr lang="pt-P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kern="1200" dirty="0">
                          <a:effectLst/>
                        </a:rPr>
                        <a:t>-2,1</a:t>
                      </a:r>
                      <a:endParaRPr lang="pt-P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kern="1200" dirty="0">
                          <a:effectLst/>
                        </a:rPr>
                        <a:t>-1,2</a:t>
                      </a:r>
                      <a:endParaRPr lang="pt-P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kern="1200" dirty="0">
                          <a:effectLst/>
                        </a:rPr>
                        <a:t>59,2</a:t>
                      </a:r>
                      <a:endParaRPr lang="pt-P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kern="1200" dirty="0">
                          <a:effectLst/>
                        </a:rPr>
                        <a:t>52,9</a:t>
                      </a:r>
                      <a:endParaRPr lang="pt-PT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903141"/>
                  </a:ext>
                </a:extLst>
              </a:tr>
              <a:tr h="234665">
                <a:tc>
                  <a:txBody>
                    <a:bodyPr/>
                    <a:lstStyle/>
                    <a:p>
                      <a:pPr lvl="0" indent="2286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>
                          <a:effectLst/>
                        </a:rPr>
                        <a:t>Importações  de Bens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70.787</a:t>
                      </a:r>
                      <a:endParaRPr lang="pt-PT" sz="14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68.101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-2.686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-3,8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-1,7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44,6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39,2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/>
                </a:tc>
                <a:extLst>
                  <a:ext uri="{0D108BD9-81ED-4DB2-BD59-A6C34878D82A}">
                    <a16:rowId xmlns:a16="http://schemas.microsoft.com/office/drawing/2014/main" val="2661633784"/>
                  </a:ext>
                </a:extLst>
              </a:tr>
              <a:tr h="221524">
                <a:tc>
                  <a:txBody>
                    <a:bodyPr/>
                    <a:lstStyle/>
                    <a:p>
                      <a:pPr lvl="0" indent="2286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>
                          <a:effectLst/>
                        </a:rPr>
                        <a:t>Importações de  Serviços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23.097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23.851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754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3,3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0,5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14,6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13,7</a:t>
                      </a:r>
                      <a:endParaRPr lang="pt-P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384" marR="9384" marT="0" marB="0"/>
                </a:tc>
                <a:extLst>
                  <a:ext uri="{0D108BD9-81ED-4DB2-BD59-A6C34878D82A}">
                    <a16:rowId xmlns:a16="http://schemas.microsoft.com/office/drawing/2014/main" val="2140013845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7688992" y="1410089"/>
            <a:ext cx="98616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i="1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PT" sz="700" i="1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Milhões de CVE</a:t>
            </a:r>
            <a:endParaRPr lang="pt-PT" sz="700" dirty="0"/>
          </a:p>
        </p:txBody>
      </p:sp>
      <p:sp>
        <p:nvSpPr>
          <p:cNvPr id="6" name="Oval 5"/>
          <p:cNvSpPr/>
          <p:nvPr/>
        </p:nvSpPr>
        <p:spPr>
          <a:xfrm>
            <a:off x="5632035" y="2419139"/>
            <a:ext cx="517868" cy="2023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/>
          <p:cNvSpPr/>
          <p:nvPr/>
        </p:nvSpPr>
        <p:spPr>
          <a:xfrm>
            <a:off x="5632035" y="2867659"/>
            <a:ext cx="574512" cy="2023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Oval 9"/>
          <p:cNvSpPr/>
          <p:nvPr/>
        </p:nvSpPr>
        <p:spPr>
          <a:xfrm>
            <a:off x="5607726" y="3782236"/>
            <a:ext cx="517868" cy="2945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8465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53154" y="731653"/>
            <a:ext cx="6829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NOVOS RESULTADOS 2015: Base 2007 Vs.  Base 2015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521587"/>
              </p:ext>
            </p:extLst>
          </p:nvPr>
        </p:nvGraphicFramePr>
        <p:xfrm>
          <a:off x="453153" y="1747880"/>
          <a:ext cx="8280000" cy="309600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2556000">
                  <a:extLst>
                    <a:ext uri="{9D8B030D-6E8A-4147-A177-3AD203B41FA5}">
                      <a16:colId xmlns:a16="http://schemas.microsoft.com/office/drawing/2014/main" val="364665112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652234344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97585281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967733338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02685065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1059360357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3450780316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550122998"/>
                    </a:ext>
                  </a:extLst>
                </a:gridCol>
              </a:tblGrid>
              <a:tr h="285808">
                <a:tc rowSpan="2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2015</a:t>
                      </a:r>
                      <a:endParaRPr lang="pt-PT" sz="1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Diferença absoluta</a:t>
                      </a:r>
                      <a:endParaRPr lang="pt-PT" sz="1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Diferença relativa (%)</a:t>
                      </a:r>
                      <a:endParaRPr lang="pt-PT" sz="1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Contribuição </a:t>
                      </a:r>
                      <a:r>
                        <a:rPr lang="pt-PT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do desvio no PIB</a:t>
                      </a:r>
                      <a:endParaRPr lang="pt-PT" sz="1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Peso no PIB base 2007 (%)</a:t>
                      </a:r>
                      <a:endParaRPr lang="pt-PT" sz="1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Peso no PIB base 2015 (%)</a:t>
                      </a:r>
                      <a:endParaRPr lang="pt-PT" sz="1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5244850"/>
                  </a:ext>
                </a:extLst>
              </a:tr>
              <a:tr h="57162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Base 2007</a:t>
                      </a:r>
                      <a:endParaRPr lang="pt-PT" sz="1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Base 2015</a:t>
                      </a:r>
                      <a:endParaRPr lang="pt-PT" sz="1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650330"/>
                  </a:ext>
                </a:extLst>
              </a:tr>
              <a:tr h="28580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Produto Interno Bruto (PIB) </a:t>
                      </a:r>
                      <a:endParaRPr lang="pt-PT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158.699</a:t>
                      </a:r>
                      <a:endParaRPr lang="pt-PT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173.911</a:t>
                      </a:r>
                      <a:endParaRPr lang="pt-PT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15.212</a:t>
                      </a:r>
                      <a:endParaRPr lang="pt-PT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9,6</a:t>
                      </a:r>
                      <a:endParaRPr lang="pt-PT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</a:t>
                      </a:r>
                      <a:endParaRPr lang="pt-PT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480722"/>
                  </a:ext>
                </a:extLst>
              </a:tr>
              <a:tr h="285808">
                <a:tc>
                  <a:txBody>
                    <a:bodyPr/>
                    <a:lstStyle/>
                    <a:p>
                      <a:pPr lvl="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>
                          <a:effectLst/>
                        </a:rPr>
                        <a:t>Remuneração dos empregados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59.025</a:t>
                      </a:r>
                      <a:endParaRPr lang="pt-PT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63.434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4.409</a:t>
                      </a:r>
                      <a:endParaRPr lang="pt-PT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7,5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2,8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37,2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36,5</a:t>
                      </a:r>
                      <a:endParaRPr lang="pt-PT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59820657"/>
                  </a:ext>
                </a:extLst>
              </a:tr>
              <a:tr h="555650">
                <a:tc>
                  <a:txBody>
                    <a:bodyPr/>
                    <a:lstStyle/>
                    <a:p>
                      <a:pPr lv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>
                          <a:effectLst/>
                        </a:rPr>
                        <a:t>Excedente  bruto de exploração / Rendimento misto bruto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78.535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88.635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10.100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12,9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6,4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49,5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51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50828"/>
                  </a:ext>
                </a:extLst>
              </a:tr>
              <a:tr h="55565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>
                          <a:effectLst/>
                        </a:rPr>
                        <a:t>Impostos, líquidos de subsídios, sobre os produtos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20.032</a:t>
                      </a:r>
                      <a:endParaRPr lang="pt-PT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20.562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530</a:t>
                      </a:r>
                      <a:endParaRPr lang="pt-PT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2,6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0,3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12,6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11,8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37727988"/>
                  </a:ext>
                </a:extLst>
              </a:tr>
              <a:tr h="55565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>
                          <a:effectLst/>
                        </a:rPr>
                        <a:t>Outros impostos, líquidos de subsídios sobre a produção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1.107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1.279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173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15,6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0,1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0,7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0,7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273410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453154" y="1419424"/>
            <a:ext cx="22938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b="1" dirty="0" smtClean="0">
                <a:ea typeface="Calibri" panose="020F0502020204030204" pitchFamily="34" charset="0"/>
              </a:rPr>
              <a:t>PIB, </a:t>
            </a:r>
            <a:r>
              <a:rPr lang="pt-PT" sz="1600" b="1" dirty="0">
                <a:ea typeface="Calibri" panose="020F0502020204030204" pitchFamily="34" charset="0"/>
              </a:rPr>
              <a:t>ótica do rendimento</a:t>
            </a:r>
            <a:endParaRPr lang="pt-PT" sz="1600" b="1" dirty="0"/>
          </a:p>
        </p:txBody>
      </p:sp>
      <p:sp>
        <p:nvSpPr>
          <p:cNvPr id="6" name="Retângulo 5"/>
          <p:cNvSpPr/>
          <p:nvPr/>
        </p:nvSpPr>
        <p:spPr>
          <a:xfrm>
            <a:off x="7674986" y="1547825"/>
            <a:ext cx="98616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i="1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PT" sz="700" i="1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Milhões de CVE</a:t>
            </a:r>
            <a:endParaRPr lang="pt-PT" sz="700" dirty="0"/>
          </a:p>
        </p:txBody>
      </p:sp>
      <p:sp>
        <p:nvSpPr>
          <p:cNvPr id="7" name="Oval 6"/>
          <p:cNvSpPr/>
          <p:nvPr/>
        </p:nvSpPr>
        <p:spPr>
          <a:xfrm>
            <a:off x="5801968" y="2953593"/>
            <a:ext cx="517868" cy="2267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5801968" y="3301550"/>
            <a:ext cx="517868" cy="2961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888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77430" y="747023"/>
            <a:ext cx="6813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COMPARAÇÃO DOS INDICADORES DE DESEMPENHO ECONÓMICO </a:t>
            </a:r>
            <a:endParaRPr lang="pt-PT" b="1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564918"/>
              </p:ext>
            </p:extLst>
          </p:nvPr>
        </p:nvGraphicFramePr>
        <p:xfrm>
          <a:off x="1518774" y="1664903"/>
          <a:ext cx="5580000" cy="252000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3564000">
                  <a:extLst>
                    <a:ext uri="{9D8B030D-6E8A-4147-A177-3AD203B41FA5}">
                      <a16:colId xmlns:a16="http://schemas.microsoft.com/office/drawing/2014/main" val="1838960869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100989049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609382369"/>
                    </a:ext>
                  </a:extLst>
                </a:gridCol>
              </a:tblGrid>
              <a:tr h="420000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Indicadores de convergência</a:t>
                      </a:r>
                      <a:endParaRPr lang="pt-PT" sz="1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2015</a:t>
                      </a:r>
                      <a:endParaRPr lang="pt-PT" sz="1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372605"/>
                  </a:ext>
                </a:extLst>
              </a:tr>
              <a:tr h="42000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Base 2007</a:t>
                      </a:r>
                      <a:endParaRPr lang="pt-PT" sz="1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Base 2015</a:t>
                      </a:r>
                      <a:endParaRPr lang="pt-PT" sz="1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686728"/>
                  </a:ext>
                </a:extLst>
              </a:tr>
              <a:tr h="42000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Saldo orçamental global / PIB</a:t>
                      </a:r>
                      <a:endParaRPr lang="pt-PT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-4,6%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-4,2%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7088107"/>
                  </a:ext>
                </a:extLst>
              </a:tr>
              <a:tr h="42000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Taxa de pressão fiscal (receitas fiscais/PIB)</a:t>
                      </a:r>
                      <a:endParaRPr lang="pt-PT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19,2%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17,5%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383351"/>
                  </a:ext>
                </a:extLst>
              </a:tr>
              <a:tr h="42000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Taxa de endividamento (Divida Pública/PIB)</a:t>
                      </a:r>
                      <a:endParaRPr lang="pt-PT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126,0%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115,0%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44632599"/>
                  </a:ext>
                </a:extLst>
              </a:tr>
              <a:tr h="42000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Taxa de investimento((FBCF+ Stock)/PIB) </a:t>
                      </a:r>
                      <a:endParaRPr lang="pt-PT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30,2%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29,1%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908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35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76702" y="654939"/>
            <a:ext cx="6400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ts val="1300"/>
            </a:pPr>
            <a:r>
              <a:rPr lang="pt-PT" sz="2000" b="1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EVOLUÇÃO </a:t>
            </a:r>
            <a:r>
              <a:rPr lang="pt-PT" sz="20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DA ECONOMIA ENTRE 2015 E 2016</a:t>
            </a:r>
            <a:endParaRPr lang="pt-PT" sz="1600" i="1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03880" y="1419007"/>
            <a:ext cx="60348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b="1" dirty="0">
                <a:ea typeface="Calibri" panose="020F0502020204030204" pitchFamily="34" charset="0"/>
                <a:cs typeface="Arial" panose="020B0604020202020204" pitchFamily="34" charset="0"/>
              </a:rPr>
              <a:t>Taxa de </a:t>
            </a:r>
            <a:r>
              <a:rPr lang="pt-PT" sz="1600" b="1" dirty="0" smtClean="0">
                <a:ea typeface="Calibri" panose="020F0502020204030204" pitchFamily="34" charset="0"/>
                <a:cs typeface="Arial" panose="020B0604020202020204" pitchFamily="34" charset="0"/>
              </a:rPr>
              <a:t>variação do PIB, por setor de atividade </a:t>
            </a:r>
            <a:r>
              <a:rPr lang="pt-PT" sz="1600" b="1" dirty="0">
                <a:ea typeface="Calibri" panose="020F0502020204030204" pitchFamily="34" charset="0"/>
                <a:cs typeface="Arial" panose="020B0604020202020204" pitchFamily="34" charset="0"/>
              </a:rPr>
              <a:t>na ótica de produção </a:t>
            </a:r>
            <a:endParaRPr lang="pt-PT" sz="1600" b="1" dirty="0">
              <a:cs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880958"/>
              </p:ext>
            </p:extLst>
          </p:nvPr>
        </p:nvGraphicFramePr>
        <p:xfrm>
          <a:off x="380324" y="1874899"/>
          <a:ext cx="8270061" cy="2412645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3434140">
                  <a:extLst>
                    <a:ext uri="{9D8B030D-6E8A-4147-A177-3AD203B41FA5}">
                      <a16:colId xmlns:a16="http://schemas.microsoft.com/office/drawing/2014/main" val="4267352137"/>
                    </a:ext>
                  </a:extLst>
                </a:gridCol>
                <a:gridCol w="868403">
                  <a:extLst>
                    <a:ext uri="{9D8B030D-6E8A-4147-A177-3AD203B41FA5}">
                      <a16:colId xmlns:a16="http://schemas.microsoft.com/office/drawing/2014/main" val="1278663718"/>
                    </a:ext>
                  </a:extLst>
                </a:gridCol>
                <a:gridCol w="868403">
                  <a:extLst>
                    <a:ext uri="{9D8B030D-6E8A-4147-A177-3AD203B41FA5}">
                      <a16:colId xmlns:a16="http://schemas.microsoft.com/office/drawing/2014/main" val="3673860471"/>
                    </a:ext>
                  </a:extLst>
                </a:gridCol>
                <a:gridCol w="828931">
                  <a:extLst>
                    <a:ext uri="{9D8B030D-6E8A-4147-A177-3AD203B41FA5}">
                      <a16:colId xmlns:a16="http://schemas.microsoft.com/office/drawing/2014/main" val="2426351098"/>
                    </a:ext>
                  </a:extLst>
                </a:gridCol>
                <a:gridCol w="828931">
                  <a:extLst>
                    <a:ext uri="{9D8B030D-6E8A-4147-A177-3AD203B41FA5}">
                      <a16:colId xmlns:a16="http://schemas.microsoft.com/office/drawing/2014/main" val="2447219902"/>
                    </a:ext>
                  </a:extLst>
                </a:gridCol>
                <a:gridCol w="1441253">
                  <a:extLst>
                    <a:ext uri="{9D8B030D-6E8A-4147-A177-3AD203B41FA5}">
                      <a16:colId xmlns:a16="http://schemas.microsoft.com/office/drawing/2014/main" val="2337329519"/>
                    </a:ext>
                  </a:extLst>
                </a:gridCol>
              </a:tblGrid>
              <a:tr h="93225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2015</a:t>
                      </a:r>
                      <a:endParaRPr lang="pt-PT" sz="1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2016</a:t>
                      </a:r>
                      <a:endParaRPr lang="pt-PT" sz="1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Peso 2015 (%) no PIB</a:t>
                      </a:r>
                      <a:endParaRPr lang="pt-PT" sz="1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Peso 2016 (%) no PIB</a:t>
                      </a:r>
                      <a:endParaRPr lang="pt-PT" sz="1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Contribuição no crescimento do PIB (p.p.)</a:t>
                      </a:r>
                      <a:endParaRPr lang="pt-PT" sz="1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492066"/>
                  </a:ext>
                </a:extLst>
              </a:tr>
              <a:tr h="25274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>
                          <a:effectLst/>
                        </a:rPr>
                        <a:t>Setor primário</a:t>
                      </a:r>
                      <a:endParaRPr lang="pt-PT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11.145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11.899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6,4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6,6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0,4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823711"/>
                  </a:ext>
                </a:extLst>
              </a:tr>
              <a:tr h="25274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>
                          <a:effectLst/>
                        </a:rPr>
                        <a:t>Setor secundário</a:t>
                      </a:r>
                      <a:endParaRPr lang="pt-PT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25.419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22.114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14,6</a:t>
                      </a:r>
                      <a:endParaRPr lang="pt-PT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12,2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-1,9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96396387"/>
                  </a:ext>
                </a:extLst>
              </a:tr>
              <a:tr h="25274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>
                          <a:effectLst/>
                        </a:rPr>
                        <a:t>Setor terciário</a:t>
                      </a:r>
                      <a:endParaRPr lang="pt-PT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116.785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124.436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67,2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68,6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4,4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186006"/>
                  </a:ext>
                </a:extLst>
              </a:tr>
              <a:tr h="25274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>
                          <a:effectLst/>
                        </a:rPr>
                        <a:t>Impostos Líquidos de subsídios sobre produtos</a:t>
                      </a:r>
                      <a:endParaRPr lang="pt-PT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20.562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22.907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11,8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12,6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1,3</a:t>
                      </a:r>
                      <a:endParaRPr lang="pt-PT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47402828"/>
                  </a:ext>
                </a:extLst>
              </a:tr>
              <a:tr h="25274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Produto Interno Bruto (PIB)</a:t>
                      </a:r>
                      <a:endParaRPr lang="pt-PT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173.911</a:t>
                      </a:r>
                      <a:endParaRPr lang="pt-PT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181.355</a:t>
                      </a:r>
                      <a:endParaRPr lang="pt-PT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100,0</a:t>
                      </a:r>
                      <a:endParaRPr lang="pt-PT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100,0</a:t>
                      </a:r>
                      <a:endParaRPr lang="pt-PT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4,3</a:t>
                      </a:r>
                      <a:endParaRPr lang="pt-PT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633373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7508061" y="1669325"/>
            <a:ext cx="121700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900" i="1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PT" sz="900" i="1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Milhões de CVE</a:t>
            </a:r>
            <a:endParaRPr lang="pt-PT" sz="900" dirty="0"/>
          </a:p>
        </p:txBody>
      </p:sp>
      <p:sp>
        <p:nvSpPr>
          <p:cNvPr id="6" name="Oval 5"/>
          <p:cNvSpPr/>
          <p:nvPr/>
        </p:nvSpPr>
        <p:spPr>
          <a:xfrm>
            <a:off x="7711688" y="4060801"/>
            <a:ext cx="517868" cy="2267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/>
          <p:cNvSpPr/>
          <p:nvPr/>
        </p:nvSpPr>
        <p:spPr>
          <a:xfrm>
            <a:off x="7711688" y="3293458"/>
            <a:ext cx="517868" cy="2979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154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330209"/>
              </p:ext>
            </p:extLst>
          </p:nvPr>
        </p:nvGraphicFramePr>
        <p:xfrm>
          <a:off x="465294" y="1625039"/>
          <a:ext cx="8247279" cy="402336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2556000">
                  <a:extLst>
                    <a:ext uri="{9D8B030D-6E8A-4147-A177-3AD203B41FA5}">
                      <a16:colId xmlns:a16="http://schemas.microsoft.com/office/drawing/2014/main" val="1057500751"/>
                    </a:ext>
                  </a:extLst>
                </a:gridCol>
                <a:gridCol w="893403">
                  <a:extLst>
                    <a:ext uri="{9D8B030D-6E8A-4147-A177-3AD203B41FA5}">
                      <a16:colId xmlns:a16="http://schemas.microsoft.com/office/drawing/2014/main" val="3185694566"/>
                    </a:ext>
                  </a:extLst>
                </a:gridCol>
                <a:gridCol w="893403">
                  <a:extLst>
                    <a:ext uri="{9D8B030D-6E8A-4147-A177-3AD203B41FA5}">
                      <a16:colId xmlns:a16="http://schemas.microsoft.com/office/drawing/2014/main" val="2266767829"/>
                    </a:ext>
                  </a:extLst>
                </a:gridCol>
                <a:gridCol w="1000611">
                  <a:extLst>
                    <a:ext uri="{9D8B030D-6E8A-4147-A177-3AD203B41FA5}">
                      <a16:colId xmlns:a16="http://schemas.microsoft.com/office/drawing/2014/main" val="1105456466"/>
                    </a:ext>
                  </a:extLst>
                </a:gridCol>
                <a:gridCol w="821931">
                  <a:extLst>
                    <a:ext uri="{9D8B030D-6E8A-4147-A177-3AD203B41FA5}">
                      <a16:colId xmlns:a16="http://schemas.microsoft.com/office/drawing/2014/main" val="3490604551"/>
                    </a:ext>
                  </a:extLst>
                </a:gridCol>
                <a:gridCol w="821931">
                  <a:extLst>
                    <a:ext uri="{9D8B030D-6E8A-4147-A177-3AD203B41FA5}">
                      <a16:colId xmlns:a16="http://schemas.microsoft.com/office/drawing/2014/main" val="311766200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679941765"/>
                    </a:ext>
                  </a:extLst>
                </a:gridCol>
              </a:tblGrid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 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2015</a:t>
                      </a:r>
                      <a:endParaRPr lang="pt-PT" sz="12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2016</a:t>
                      </a:r>
                      <a:endParaRPr lang="pt-PT" sz="12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ysClr val="windowText" lastClr="000000"/>
                          </a:solidFill>
                          <a:effectLst/>
                        </a:rPr>
                        <a:t>Taxa de variação 2016/15 (%)</a:t>
                      </a:r>
                      <a:endParaRPr lang="pt-PT" sz="12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ysClr val="windowText" lastClr="000000"/>
                          </a:solidFill>
                          <a:effectLst/>
                        </a:rPr>
                        <a:t>Peso 2015 (%) no PIB</a:t>
                      </a:r>
                      <a:endParaRPr lang="pt-PT" sz="12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ysClr val="windowText" lastClr="000000"/>
                          </a:solidFill>
                          <a:effectLst/>
                        </a:rPr>
                        <a:t>Peso 2016 (%) no PIB</a:t>
                      </a:r>
                      <a:endParaRPr lang="pt-PT" sz="12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ysClr val="windowText" lastClr="000000"/>
                          </a:solidFill>
                          <a:effectLst/>
                        </a:rPr>
                        <a:t>Contribuição (em </a:t>
                      </a:r>
                      <a:r>
                        <a:rPr lang="pt-PT" sz="12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p.p</a:t>
                      </a:r>
                      <a:r>
                        <a:rPr lang="pt-PT" sz="1200" b="1" dirty="0">
                          <a:solidFill>
                            <a:sysClr val="windowText" lastClr="000000"/>
                          </a:solidFill>
                          <a:effectLst/>
                        </a:rPr>
                        <a:t>) no crescimento do PIB</a:t>
                      </a:r>
                      <a:endParaRPr lang="pt-PT" sz="12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078402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indent="2032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Despesa de Consumo Final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03200"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143.704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03200"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153.850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7,1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82,6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84,8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5,8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070031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indent="2032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0" dirty="0">
                          <a:effectLst/>
                        </a:rPr>
                        <a:t>Família</a:t>
                      </a:r>
                      <a:endParaRPr lang="pt-PT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03200"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108.083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03200"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116.889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8,1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62,1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64,5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5,1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29003672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indent="2032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0" dirty="0">
                          <a:effectLst/>
                        </a:rPr>
                        <a:t>Administração Pública</a:t>
                      </a:r>
                      <a:endParaRPr lang="pt-PT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03200"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35.233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03200"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36.581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3,8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20,3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20,2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0,8</a:t>
                      </a:r>
                      <a:endParaRPr lang="pt-P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16417752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indent="2032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0" dirty="0">
                          <a:effectLst/>
                        </a:rPr>
                        <a:t>Instituições sem fins lucrativos (ISLF)</a:t>
                      </a:r>
                      <a:endParaRPr lang="pt-PT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03200"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388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03200"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379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-2,3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0,2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0,2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0,0</a:t>
                      </a:r>
                      <a:endParaRPr lang="pt-P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24253049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indent="2032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FBCF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03200"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46.028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03200"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49.527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7,6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26,5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27,3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2,0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81568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indent="2032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0" dirty="0">
                          <a:effectLst/>
                        </a:rPr>
                        <a:t>             Privado</a:t>
                      </a:r>
                      <a:endParaRPr lang="pt-PT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03200"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31.117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03200"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35.561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14,3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17,9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19,6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2,6</a:t>
                      </a:r>
                      <a:endParaRPr lang="pt-P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94415555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indent="2032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0" dirty="0">
                          <a:effectLst/>
                        </a:rPr>
                        <a:t>             Público</a:t>
                      </a:r>
                      <a:endParaRPr lang="pt-PT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03200"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14.911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03200"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13.966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-6,3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8,6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7,7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-0,5</a:t>
                      </a:r>
                      <a:endParaRPr lang="pt-P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9383025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indent="2032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Variação de Existências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03200"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4.592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03200"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4.970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8,2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2,6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2,7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0,2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604343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indent="2032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0" dirty="0">
                          <a:effectLst/>
                        </a:rPr>
                        <a:t>Exportações liquidas</a:t>
                      </a:r>
                      <a:endParaRPr lang="pt-PT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03200"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-20.414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03200"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-26.991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32,2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-11,7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-14,9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-3,8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48441763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indent="2032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Exportações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03200"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71.539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03200"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77.917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8,9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41,1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43,0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3,7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315799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indent="2032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0" dirty="0">
                          <a:effectLst/>
                        </a:rPr>
                        <a:t>        Exportações de Bens</a:t>
                      </a:r>
                      <a:endParaRPr lang="pt-PT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03200"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13.903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03200"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14.055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1,1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8,0</a:t>
                      </a:r>
                      <a:endParaRPr lang="pt-P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7,7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0,1</a:t>
                      </a:r>
                      <a:endParaRPr lang="pt-P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0205129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indent="2032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0" dirty="0">
                          <a:effectLst/>
                        </a:rPr>
                        <a:t>        Exportações de serviços</a:t>
                      </a:r>
                      <a:endParaRPr lang="pt-PT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03200"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57.635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03200"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63.862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10,8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33,1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35,2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3,6</a:t>
                      </a:r>
                      <a:endParaRPr lang="pt-P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19755024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indent="2032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Importações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03200"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91.952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03200"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104.908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14,1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52,9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57,8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7,4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249538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indent="2032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0" dirty="0">
                          <a:effectLst/>
                        </a:rPr>
                        <a:t>        Importações  de Bens</a:t>
                      </a:r>
                      <a:endParaRPr lang="pt-PT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03200"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68.101</a:t>
                      </a:r>
                      <a:endParaRPr lang="pt-P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03200"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78.303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15,0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39,2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43,2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5,9</a:t>
                      </a:r>
                      <a:endParaRPr lang="pt-P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00472218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indent="2032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0" dirty="0">
                          <a:effectLst/>
                        </a:rPr>
                        <a:t>        Importações de  Serviços</a:t>
                      </a:r>
                      <a:endParaRPr lang="pt-PT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03200"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23.851</a:t>
                      </a:r>
                      <a:endParaRPr lang="pt-P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03200"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26.605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11,5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13,7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14,7</a:t>
                      </a:r>
                      <a:endParaRPr lang="pt-P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1,6</a:t>
                      </a:r>
                      <a:endParaRPr lang="pt-P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57581318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indent="2032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Produto Interno Bruto (PIB) 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03200"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173.911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03200"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181.355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4,3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100,0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100,0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4,3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467339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465294" y="666162"/>
            <a:ext cx="6768986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ts val="1300"/>
            </a:pPr>
            <a:r>
              <a:rPr lang="pt-PT" sz="2000" b="1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EVOLUÇÃO DA ECONOMIA ENTRE 2015 E 2016</a:t>
            </a:r>
            <a:endParaRPr lang="pt-PT" sz="1600" i="1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03648" y="1209028"/>
            <a:ext cx="3226268" cy="423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1600" dirty="0">
                <a:ea typeface="Calibri" panose="020F0502020204030204" pitchFamily="34" charset="0"/>
                <a:cs typeface="Arial" panose="020B0604020202020204" pitchFamily="34" charset="0"/>
              </a:rPr>
              <a:t>Taxa de variação na ótica da despesa</a:t>
            </a:r>
          </a:p>
        </p:txBody>
      </p:sp>
      <p:sp>
        <p:nvSpPr>
          <p:cNvPr id="5" name="Retângulo 4"/>
          <p:cNvSpPr/>
          <p:nvPr/>
        </p:nvSpPr>
        <p:spPr>
          <a:xfrm>
            <a:off x="7499969" y="1361829"/>
            <a:ext cx="121700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900" i="1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PT" sz="900" i="1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Milhões de CVE</a:t>
            </a:r>
            <a:endParaRPr lang="pt-PT" sz="900" dirty="0"/>
          </a:p>
        </p:txBody>
      </p:sp>
      <p:sp>
        <p:nvSpPr>
          <p:cNvPr id="6" name="Oval 5"/>
          <p:cNvSpPr/>
          <p:nvPr/>
        </p:nvSpPr>
        <p:spPr>
          <a:xfrm>
            <a:off x="5338024" y="2360671"/>
            <a:ext cx="609600" cy="2707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/>
          <p:cNvSpPr/>
          <p:nvPr/>
        </p:nvSpPr>
        <p:spPr>
          <a:xfrm>
            <a:off x="5338024" y="2647648"/>
            <a:ext cx="609600" cy="1688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5383890" y="3471483"/>
            <a:ext cx="517868" cy="1652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/>
          <p:cNvSpPr/>
          <p:nvPr/>
        </p:nvSpPr>
        <p:spPr>
          <a:xfrm>
            <a:off x="5338024" y="3232530"/>
            <a:ext cx="609600" cy="2389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Oval 9"/>
          <p:cNvSpPr/>
          <p:nvPr/>
        </p:nvSpPr>
        <p:spPr>
          <a:xfrm>
            <a:off x="8164619" y="5428099"/>
            <a:ext cx="609600" cy="2389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716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21684" y="698015"/>
            <a:ext cx="1559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PERSPECTIVAS</a:t>
            </a:r>
            <a:endParaRPr lang="pt-PT" b="1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20786" y="1493260"/>
            <a:ext cx="829433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>
                <a:ea typeface="Calibri" panose="020F0502020204030204" pitchFamily="34" charset="0"/>
                <a:cs typeface="Arial" panose="020B0604020202020204" pitchFamily="34" charset="0"/>
              </a:rPr>
              <a:t>Após a divulgação das contas de bens e serviços de 2015 e 2016, dar-se-á continuidade a outros trabalhos ligados ao ano base, </a:t>
            </a:r>
            <a:r>
              <a:rPr lang="pt-PT" dirty="0" smtClean="0">
                <a:ea typeface="Calibri" panose="020F0502020204030204" pitchFamily="34" charset="0"/>
                <a:cs typeface="Arial" panose="020B0604020202020204" pitchFamily="34" charset="0"/>
              </a:rPr>
              <a:t>nomeadamente: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smtClean="0">
                <a:ea typeface="Calibri" panose="020F0502020204030204" pitchFamily="34" charset="0"/>
                <a:cs typeface="Arial" panose="020B0604020202020204" pitchFamily="34" charset="0"/>
              </a:rPr>
              <a:t>Conclusão de </a:t>
            </a:r>
            <a:r>
              <a:rPr lang="pt-PT" dirty="0">
                <a:ea typeface="Calibri" panose="020F0502020204030204" pitchFamily="34" charset="0"/>
                <a:cs typeface="Arial" panose="020B0604020202020204" pitchFamily="34" charset="0"/>
              </a:rPr>
              <a:t>TCEI (Tabelas de Contas Económicas e Integradas), </a:t>
            </a:r>
            <a:endParaRPr lang="pt-PT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smtClean="0">
                <a:ea typeface="Calibri" panose="020F0502020204030204" pitchFamily="34" charset="0"/>
                <a:cs typeface="Arial" panose="020B0604020202020204" pitchFamily="34" charset="0"/>
              </a:rPr>
              <a:t>A elaboração </a:t>
            </a:r>
            <a:r>
              <a:rPr lang="pt-PT" dirty="0">
                <a:ea typeface="Calibri" panose="020F0502020204030204" pitchFamily="34" charset="0"/>
                <a:cs typeface="Arial" panose="020B0604020202020204" pitchFamily="34" charset="0"/>
              </a:rPr>
              <a:t>de uma Matriz de Contabilidade Social (MCS) </a:t>
            </a:r>
            <a:endParaRPr lang="pt-PT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smtClean="0">
                <a:ea typeface="Calibri" panose="020F0502020204030204" pitchFamily="34" charset="0"/>
                <a:cs typeface="Arial" panose="020B0604020202020204" pitchFamily="34" charset="0"/>
              </a:rPr>
              <a:t>O alinhamento </a:t>
            </a:r>
            <a:r>
              <a:rPr lang="pt-PT" dirty="0">
                <a:ea typeface="Calibri" panose="020F0502020204030204" pitchFamily="34" charset="0"/>
                <a:cs typeface="Arial" panose="020B0604020202020204" pitchFamily="34" charset="0"/>
              </a:rPr>
              <a:t>das contas nacionais trimestrais com a nova base </a:t>
            </a:r>
            <a:r>
              <a:rPr lang="pt-PT" dirty="0" smtClean="0">
                <a:ea typeface="Calibri" panose="020F0502020204030204" pitchFamily="34" charset="0"/>
                <a:cs typeface="Arial" panose="020B0604020202020204" pitchFamily="34" charset="0"/>
              </a:rPr>
              <a:t>e também com o </a:t>
            </a:r>
            <a:r>
              <a:rPr lang="pt-PT" dirty="0">
                <a:ea typeface="Calibri" panose="020F0502020204030204" pitchFamily="34" charset="0"/>
                <a:cs typeface="Arial" panose="020B0604020202020204" pitchFamily="34" charset="0"/>
              </a:rPr>
              <a:t>manual CNT </a:t>
            </a:r>
            <a:r>
              <a:rPr lang="pt-PT" dirty="0" smtClean="0">
                <a:ea typeface="Calibri" panose="020F0502020204030204" pitchFamily="34" charset="0"/>
                <a:cs typeface="Arial" panose="020B0604020202020204" pitchFamily="34" charset="0"/>
              </a:rPr>
              <a:t>do </a:t>
            </a:r>
            <a:r>
              <a:rPr lang="pt-PT" dirty="0">
                <a:ea typeface="Calibri" panose="020F0502020204030204" pitchFamily="34" charset="0"/>
                <a:cs typeface="Arial" panose="020B0604020202020204" pitchFamily="34" charset="0"/>
              </a:rPr>
              <a:t>FMI 2017. </a:t>
            </a:r>
            <a:endParaRPr lang="pt-PT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smtClean="0">
                <a:ea typeface="Calibri" panose="020F0502020204030204" pitchFamily="34" charset="0"/>
                <a:cs typeface="Arial" panose="020B0604020202020204" pitchFamily="34" charset="0"/>
              </a:rPr>
              <a:t>Trabalho de </a:t>
            </a:r>
            <a:r>
              <a:rPr lang="pt-PT" dirty="0" err="1" smtClean="0">
                <a:ea typeface="Calibri" panose="020F0502020204030204" pitchFamily="34" charset="0"/>
                <a:cs typeface="Arial" panose="020B0604020202020204" pitchFamily="34" charset="0"/>
              </a:rPr>
              <a:t>retropolação</a:t>
            </a:r>
            <a:r>
              <a:rPr lang="pt-PT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dirty="0">
                <a:ea typeface="Calibri" panose="020F0502020204030204" pitchFamily="34" charset="0"/>
                <a:cs typeface="Arial" panose="020B0604020202020204" pitchFamily="34" charset="0"/>
              </a:rPr>
              <a:t>da serie do PIB 2014-2007 </a:t>
            </a:r>
            <a:endParaRPr lang="pt-PT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smtClean="0">
                <a:ea typeface="Calibri" panose="020F0502020204030204" pitchFamily="34" charset="0"/>
                <a:cs typeface="Arial" panose="020B0604020202020204" pitchFamily="34" charset="0"/>
              </a:rPr>
              <a:t>Finalização </a:t>
            </a:r>
            <a:r>
              <a:rPr lang="pt-PT" dirty="0">
                <a:ea typeface="Calibri" panose="020F0502020204030204" pitchFamily="34" charset="0"/>
                <a:cs typeface="Arial" panose="020B0604020202020204" pitchFamily="34" charset="0"/>
              </a:rPr>
              <a:t>e divulgação das contas definitivas de 2017 e 2018 no decorrer do ano 2022</a:t>
            </a:r>
            <a:endParaRPr lang="pt-PT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021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21684" y="698015"/>
            <a:ext cx="1375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CONCLUSÃO</a:t>
            </a:r>
            <a:endParaRPr lang="pt-PT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5702" y="3419330"/>
            <a:ext cx="5745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ea typeface="Calibri" panose="020F0502020204030204" pitchFamily="34" charset="0"/>
              </a:rPr>
              <a:t>O trabalho de mudança </a:t>
            </a:r>
            <a:r>
              <a:rPr lang="pt-PT" dirty="0">
                <a:ea typeface="Calibri" panose="020F0502020204030204" pitchFamily="34" charset="0"/>
              </a:rPr>
              <a:t>do ano </a:t>
            </a:r>
            <a:r>
              <a:rPr lang="pt-PT" dirty="0" smtClean="0">
                <a:ea typeface="Calibri" panose="020F0502020204030204" pitchFamily="34" charset="0"/>
              </a:rPr>
              <a:t>base contou com apoio de </a:t>
            </a:r>
            <a:r>
              <a:rPr lang="pt-PT" sz="1100" dirty="0" smtClean="0">
                <a:ea typeface="Calibri" panose="020F0502020204030204" pitchFamily="34" charset="0"/>
              </a:rPr>
              <a:t>: </a:t>
            </a:r>
            <a:endParaRPr lang="pt-PT" dirty="0"/>
          </a:p>
        </p:txBody>
      </p:sp>
      <p:sp>
        <p:nvSpPr>
          <p:cNvPr id="5" name="Retângulo 4"/>
          <p:cNvSpPr/>
          <p:nvPr/>
        </p:nvSpPr>
        <p:spPr>
          <a:xfrm>
            <a:off x="1133212" y="4091264"/>
            <a:ext cx="6270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>
                <a:ea typeface="Calibri" panose="020F0502020204030204" pitchFamily="34" charset="0"/>
                <a:cs typeface="Arial" panose="020B0604020202020204" pitchFamily="34" charset="0"/>
              </a:rPr>
              <a:t>Haut-Commissariat</a:t>
            </a:r>
            <a:r>
              <a:rPr lang="pt-PT" dirty="0">
                <a:ea typeface="Calibri" panose="020F0502020204030204" pitchFamily="34" charset="0"/>
                <a:cs typeface="Arial" panose="020B0604020202020204" pitchFamily="34" charset="0"/>
              </a:rPr>
              <a:t> au </a:t>
            </a:r>
            <a:r>
              <a:rPr lang="pt-PT" dirty="0" err="1">
                <a:ea typeface="Calibri" panose="020F0502020204030204" pitchFamily="34" charset="0"/>
                <a:cs typeface="Arial" panose="020B0604020202020204" pitchFamily="34" charset="0"/>
              </a:rPr>
              <a:t>Plan</a:t>
            </a:r>
            <a:r>
              <a:rPr lang="pt-PT" dirty="0">
                <a:ea typeface="Calibri" panose="020F0502020204030204" pitchFamily="34" charset="0"/>
                <a:cs typeface="Arial" panose="020B0604020202020204" pitchFamily="34" charset="0"/>
              </a:rPr>
              <a:t> (HCP) de Marrocos, </a:t>
            </a:r>
            <a:endParaRPr lang="pt-PT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ea typeface="Calibri" panose="020F0502020204030204" pitchFamily="34" charset="0"/>
                <a:cs typeface="Arial" panose="020B0604020202020204" pitchFamily="34" charset="0"/>
              </a:rPr>
              <a:t>FMI </a:t>
            </a:r>
            <a:r>
              <a:rPr lang="pt-PT" dirty="0">
                <a:ea typeface="Calibri" panose="020F0502020204030204" pitchFamily="34" charset="0"/>
                <a:cs typeface="Arial" panose="020B0604020202020204" pitchFamily="34" charset="0"/>
              </a:rPr>
              <a:t>(AfritacWest2) </a:t>
            </a:r>
            <a:r>
              <a:rPr lang="pt-PT" dirty="0" smtClean="0"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ea typeface="Calibri" panose="020F0502020204030204" pitchFamily="34" charset="0"/>
                <a:cs typeface="Arial" panose="020B0604020202020204" pitchFamily="34" charset="0"/>
              </a:rPr>
              <a:t>Programa </a:t>
            </a:r>
            <a:r>
              <a:rPr lang="pt-PT" dirty="0">
                <a:ea typeface="Calibri" panose="020F0502020204030204" pitchFamily="34" charset="0"/>
                <a:cs typeface="Arial" panose="020B0604020202020204" pitchFamily="34" charset="0"/>
              </a:rPr>
              <a:t>PAS (Programa Africano de Estatística</a:t>
            </a:r>
            <a:r>
              <a:rPr lang="pt-PT" dirty="0" smtClean="0"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cs typeface="Arial" panose="020B0604020202020204" pitchFamily="34" charset="0"/>
              </a:rPr>
              <a:t>INSEE de França</a:t>
            </a:r>
            <a:endParaRPr lang="pt-PT" dirty="0"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53154" y="1249505"/>
            <a:ext cx="82538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dirty="0">
                <a:ea typeface="Calibri" panose="020F0502020204030204" pitchFamily="34" charset="0"/>
                <a:cs typeface="Arial" panose="020B0604020202020204" pitchFamily="34" charset="0"/>
              </a:rPr>
              <a:t>O efeito </a:t>
            </a:r>
            <a:r>
              <a:rPr lang="pt-PT" dirty="0" smtClean="0">
                <a:ea typeface="Calibri" panose="020F0502020204030204" pitchFamily="34" charset="0"/>
                <a:cs typeface="Arial" panose="020B0604020202020204" pitchFamily="34" charset="0"/>
              </a:rPr>
              <a:t>conjugado - melhorias e aprofundamento nos tratamentos das fontes </a:t>
            </a:r>
            <a:r>
              <a:rPr lang="pt-PT" dirty="0"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PT" dirty="0" smtClean="0">
                <a:ea typeface="Calibri" panose="020F0502020204030204" pitchFamily="34" charset="0"/>
                <a:cs typeface="Arial" panose="020B0604020202020204" pitchFamily="34" charset="0"/>
              </a:rPr>
              <a:t>aplicação </a:t>
            </a:r>
            <a:r>
              <a:rPr lang="pt-PT" dirty="0">
                <a:ea typeface="Calibri" panose="020F0502020204030204" pitchFamily="34" charset="0"/>
                <a:cs typeface="Arial" panose="020B0604020202020204" pitchFamily="34" charset="0"/>
              </a:rPr>
              <a:t>das recomendações do SCN 2008 conduziram a um aumento do PIB nominal </a:t>
            </a:r>
            <a:r>
              <a:rPr lang="pt-PT" dirty="0" smtClean="0">
                <a:ea typeface="Calibri" panose="020F0502020204030204" pitchFamily="34" charset="0"/>
                <a:cs typeface="Arial" panose="020B0604020202020204" pitchFamily="34" charset="0"/>
              </a:rPr>
              <a:t>em 2015 de </a:t>
            </a:r>
            <a:r>
              <a:rPr lang="pt-PT" dirty="0">
                <a:ea typeface="Calibri" panose="020F0502020204030204" pitchFamily="34" charset="0"/>
                <a:cs typeface="Arial" panose="020B0604020202020204" pitchFamily="34" charset="0"/>
              </a:rPr>
              <a:t>158.699 milhões de CVE, base 2007, para 173.911 milhões de CVE, base 2015, ou seja, uma reavaliação de 9,6%.</a:t>
            </a:r>
            <a:endParaRPr lang="pt-PT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466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03846" y="698015"/>
            <a:ext cx="1107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EQUIPA </a:t>
            </a:r>
            <a:endParaRPr lang="pt-PT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1246" y="1424198"/>
            <a:ext cx="82457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/>
              <a:t>Direção:   </a:t>
            </a:r>
            <a:r>
              <a:rPr lang="pt-PT" sz="1200" dirty="0" smtClean="0"/>
              <a:t>João Cardoso</a:t>
            </a:r>
          </a:p>
          <a:p>
            <a:endParaRPr lang="pt-PT" sz="1200" b="1" dirty="0" smtClean="0"/>
          </a:p>
          <a:p>
            <a:r>
              <a:rPr lang="pt-PT" sz="1200" b="1" dirty="0" smtClean="0"/>
              <a:t>Coordenação Técnica:   </a:t>
            </a:r>
            <a:r>
              <a:rPr lang="pt-PT" sz="1200" dirty="0" smtClean="0"/>
              <a:t>José</a:t>
            </a:r>
            <a:r>
              <a:rPr lang="pt-PT" sz="1200" b="1" dirty="0" smtClean="0"/>
              <a:t> </a:t>
            </a:r>
            <a:r>
              <a:rPr lang="pt-PT" sz="1200" dirty="0"/>
              <a:t>Fernandes  </a:t>
            </a:r>
          </a:p>
          <a:p>
            <a:endParaRPr lang="pt-PT" sz="1200" b="1" dirty="0" smtClean="0"/>
          </a:p>
          <a:p>
            <a:r>
              <a:rPr lang="pt-PT" sz="1200" b="1" dirty="0" smtClean="0"/>
              <a:t>Coordenação da Mudança </a:t>
            </a:r>
            <a:r>
              <a:rPr lang="pt-PT" sz="1200" b="1" dirty="0"/>
              <a:t>do Ano </a:t>
            </a:r>
            <a:r>
              <a:rPr lang="pt-PT" sz="1200" b="1" dirty="0" smtClean="0"/>
              <a:t>Base:   </a:t>
            </a:r>
            <a:r>
              <a:rPr lang="pt-PT" sz="1200" dirty="0"/>
              <a:t>Joseph Brites  </a:t>
            </a:r>
          </a:p>
          <a:p>
            <a:r>
              <a:rPr lang="pt-PT" sz="1200" dirty="0"/>
              <a:t>    </a:t>
            </a:r>
          </a:p>
          <a:p>
            <a:r>
              <a:rPr lang="pt-PT" sz="1200" b="1" dirty="0"/>
              <a:t>Equipa Técnica</a:t>
            </a:r>
            <a:r>
              <a:rPr lang="pt-PT" sz="1200" dirty="0"/>
              <a:t>		    </a:t>
            </a:r>
            <a:endParaRPr lang="pt-PT" sz="1200" dirty="0" smtClean="0"/>
          </a:p>
          <a:p>
            <a:r>
              <a:rPr lang="pt-PT" sz="1200" dirty="0" smtClean="0"/>
              <a:t>         Bertalino </a:t>
            </a:r>
            <a:r>
              <a:rPr lang="pt-PT" sz="1200" dirty="0"/>
              <a:t>Moreira</a:t>
            </a:r>
          </a:p>
          <a:p>
            <a:r>
              <a:rPr lang="pt-PT" sz="1200" dirty="0"/>
              <a:t>         Carlos Craveiro</a:t>
            </a:r>
          </a:p>
          <a:p>
            <a:r>
              <a:rPr lang="pt-PT" sz="1200" dirty="0"/>
              <a:t>         Cátia Costa</a:t>
            </a:r>
          </a:p>
          <a:p>
            <a:r>
              <a:rPr lang="pt-PT" sz="1200" dirty="0"/>
              <a:t>         Emanuela Santos</a:t>
            </a:r>
          </a:p>
          <a:p>
            <a:r>
              <a:rPr lang="pt-PT" sz="1200" dirty="0"/>
              <a:t>         Ilidio Cabral</a:t>
            </a:r>
          </a:p>
          <a:p>
            <a:r>
              <a:rPr lang="pt-PT" sz="1200" dirty="0"/>
              <a:t>         Ivaldino Gonçalves</a:t>
            </a:r>
          </a:p>
          <a:p>
            <a:r>
              <a:rPr lang="pt-PT" sz="1200" dirty="0"/>
              <a:t>         Ivandro Aparício</a:t>
            </a:r>
          </a:p>
          <a:p>
            <a:r>
              <a:rPr lang="pt-PT" sz="1200" dirty="0"/>
              <a:t>         Jacinta Galvão</a:t>
            </a:r>
          </a:p>
          <a:p>
            <a:r>
              <a:rPr lang="pt-PT" sz="1200" dirty="0"/>
              <a:t>         João Cardoso</a:t>
            </a:r>
          </a:p>
          <a:p>
            <a:r>
              <a:rPr lang="pt-PT" sz="1200" dirty="0"/>
              <a:t>         Paulo </a:t>
            </a:r>
            <a:r>
              <a:rPr lang="pt-PT" sz="1200" dirty="0" smtClean="0"/>
              <a:t>Barbosa</a:t>
            </a:r>
            <a:endParaRPr lang="pt-PT" sz="1200" dirty="0"/>
          </a:p>
          <a:p>
            <a:r>
              <a:rPr lang="pt-PT" sz="1200" b="1" dirty="0"/>
              <a:t>Agradecimentos:           </a:t>
            </a:r>
            <a:r>
              <a:rPr lang="pt-PT" sz="1200" dirty="0"/>
              <a:t>           </a:t>
            </a:r>
            <a:endParaRPr lang="pt-PT" sz="1200" dirty="0" smtClean="0"/>
          </a:p>
          <a:p>
            <a:r>
              <a:rPr lang="pt-PT" sz="1200" dirty="0"/>
              <a:t> </a:t>
            </a:r>
            <a:r>
              <a:rPr lang="pt-PT" sz="1200" dirty="0" smtClean="0"/>
              <a:t>       Madame </a:t>
            </a:r>
            <a:r>
              <a:rPr lang="pt-PT" sz="1200" dirty="0"/>
              <a:t>Charlotte </a:t>
            </a:r>
            <a:r>
              <a:rPr lang="pt-PT" sz="1200" dirty="0" err="1"/>
              <a:t>Schiltz</a:t>
            </a:r>
            <a:r>
              <a:rPr lang="pt-PT" sz="1200" dirty="0"/>
              <a:t> (Consultora FMI)</a:t>
            </a:r>
          </a:p>
          <a:p>
            <a:r>
              <a:rPr lang="pt-PT" sz="1200" dirty="0"/>
              <a:t>        Monsieur Erith Nghogue (Consultor FMI)</a:t>
            </a:r>
          </a:p>
          <a:p>
            <a:r>
              <a:rPr lang="pt-PT" sz="1200" dirty="0"/>
              <a:t>        Madame </a:t>
            </a:r>
            <a:r>
              <a:rPr lang="pt-PT" sz="1200" dirty="0" err="1"/>
              <a:t>Lamia</a:t>
            </a:r>
            <a:r>
              <a:rPr lang="pt-PT" sz="1200" dirty="0"/>
              <a:t> </a:t>
            </a:r>
            <a:r>
              <a:rPr lang="pt-PT" sz="1200" dirty="0" err="1"/>
              <a:t>Laabar</a:t>
            </a:r>
            <a:r>
              <a:rPr lang="pt-PT" sz="1200" dirty="0"/>
              <a:t> (HCP de Marrocos)</a:t>
            </a:r>
          </a:p>
          <a:p>
            <a:r>
              <a:rPr lang="pt-PT" sz="1200" dirty="0"/>
              <a:t>        Madame Sophie Bourrel (Consultora INSEE de França/ Programa PAS)</a:t>
            </a:r>
          </a:p>
        </p:txBody>
      </p:sp>
    </p:spTree>
    <p:extLst>
      <p:ext uri="{BB962C8B-B14F-4D97-AF65-F5344CB8AC3E}">
        <p14:creationId xmlns:p14="http://schemas.microsoft.com/office/powerpoint/2010/main" val="2226102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18454" y="5209296"/>
            <a:ext cx="4897465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Rua da Caixa Económica, nº18 | Praia | Ilha de Santiago</a:t>
            </a:r>
          </a:p>
          <a:p>
            <a:pPr>
              <a:spcAft>
                <a:spcPts val="300"/>
              </a:spcAft>
            </a:pPr>
            <a:r>
              <a:rPr lang="pt-PT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www.ine.cv</a:t>
            </a:r>
            <a:r>
              <a:rPr lang="pt-P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| </a:t>
            </a:r>
            <a:r>
              <a:rPr lang="pt-PT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facebook.com</a:t>
            </a:r>
            <a:r>
              <a:rPr lang="pt-P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pt-PT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ine.caboverde</a:t>
            </a:r>
            <a:r>
              <a:rPr lang="pt-P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| </a:t>
            </a:r>
            <a:r>
              <a:rPr lang="pt-PT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twitter.com</a:t>
            </a:r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pt-PT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INECV_Difusao</a:t>
            </a:r>
            <a:endParaRPr lang="pt-PT" sz="1200" b="1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18454" y="4079304"/>
            <a:ext cx="25506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4000" b="1" dirty="0" smtClean="0">
                <a:solidFill>
                  <a:srgbClr val="004A80"/>
                </a:solidFill>
                <a:latin typeface="Calibri" charset="0"/>
                <a:ea typeface="Calibri" charset="0"/>
                <a:cs typeface="Calibri" charset="0"/>
              </a:rPr>
              <a:t>OBRIGADO</a:t>
            </a:r>
            <a:endParaRPr lang="pt-PT" sz="40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60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18895" y="2190678"/>
            <a:ext cx="773084" cy="65781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66077" y="713678"/>
            <a:ext cx="4574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J</a:t>
            </a:r>
            <a:r>
              <a:rPr lang="pt-PT" sz="1600" b="1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USTIFICAÇÃO </a:t>
            </a:r>
            <a:r>
              <a:rPr lang="pt-PT" sz="16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SOBRE A MUDANÇA DO ANO BASE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66077" y="1356824"/>
            <a:ext cx="4538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b="1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PRINCIPAIS ALTERAÇÕES </a:t>
            </a:r>
            <a:r>
              <a:rPr lang="pt-PT" sz="16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INTRODUZIDAS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6077" y="1875926"/>
            <a:ext cx="4415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NOVOS RESULTADOS 2015: Base 2007 Vs. Base 2015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101704" y="2551865"/>
            <a:ext cx="4237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lang="pt-PT" sz="1600" b="1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TICA </a:t>
            </a:r>
            <a:r>
              <a:rPr lang="pt-PT" sz="16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DA </a:t>
            </a:r>
            <a:r>
              <a:rPr lang="pt-PT" sz="1600" b="1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PRODUÇÃO</a:t>
            </a:r>
            <a:endParaRPr lang="pt-PT" sz="1600" b="1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101703" y="2954206"/>
            <a:ext cx="4237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lang="pt-PT" sz="1600" b="1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TICA </a:t>
            </a:r>
            <a:r>
              <a:rPr lang="pt-PT" sz="16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DA  DEMANDA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101704" y="3334404"/>
            <a:ext cx="4237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lang="pt-PT" sz="1600" b="1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TICA  </a:t>
            </a:r>
            <a:r>
              <a:rPr lang="pt-PT" sz="16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DO RENDIMENTO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55289" y="3714189"/>
            <a:ext cx="4237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COMPARAÇÃO DOS INDICADORES DE DESEMPENHO </a:t>
            </a:r>
            <a:r>
              <a:rPr lang="pt-PT" sz="1600" b="1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ECONÓMICO</a:t>
            </a:r>
            <a:endParaRPr lang="pt-PT" sz="1600" b="1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55292" y="4385305"/>
            <a:ext cx="4237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EVOLUÇÃO DA ECONOMIA </a:t>
            </a:r>
            <a:r>
              <a:rPr lang="pt-PT" sz="1600" b="1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2015 E 2016</a:t>
            </a:r>
            <a:endParaRPr lang="pt-PT" sz="1600" b="1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55290" y="5196795"/>
            <a:ext cx="4237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b="1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CONCLUSÃO &amp; PERSPECTIVAS</a:t>
            </a:r>
            <a:endParaRPr lang="pt-PT" sz="1600" b="1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84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18621" y="744470"/>
            <a:ext cx="6610462" cy="3316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P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JUSTIFICAÇÃO SOBRE A MUDANÇA DO ANO BASE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18624" y="1523999"/>
            <a:ext cx="8102862" cy="4188977"/>
          </a:xfrm>
          <a:prstGeom prst="rect">
            <a:avLst/>
          </a:prstGeom>
        </p:spPr>
        <p:txBody>
          <a:bodyPr vert="horz" lIns="82317" tIns="41159" rIns="82317" bIns="41159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6BB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pt-PT" sz="1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Externas</a:t>
            </a:r>
            <a:r>
              <a:rPr lang="pt-PT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pt-PT" sz="1800" dirty="0">
                <a:solidFill>
                  <a:schemeClr val="tx1"/>
                </a:solidFill>
                <a:cs typeface="Arial" panose="020B0604020202020204" pitchFamily="34" charset="0"/>
              </a:rPr>
              <a:t>As Nações Unidas e as Organizações Regionais recomendam a implementação do Sistema de Contabilidade Nacional de 2008 (SCN 2008). </a:t>
            </a:r>
            <a:endParaRPr lang="pt-PT" sz="18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pt-PT" sz="1800" dirty="0">
                <a:solidFill>
                  <a:schemeClr val="tx1"/>
                </a:solidFill>
                <a:cs typeface="Arial" panose="020B0604020202020204" pitchFamily="34" charset="0"/>
              </a:rPr>
              <a:t>O </a:t>
            </a:r>
            <a:r>
              <a:rPr lang="pt-PT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porquê da revisão do SCN ? </a:t>
            </a:r>
            <a:endParaRPr lang="pt-PT" sz="1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grandes </a:t>
            </a:r>
            <a:r>
              <a:rPr lang="pt-PT" sz="1800" dirty="0">
                <a:solidFill>
                  <a:schemeClr val="tx1"/>
                </a:solidFill>
                <a:cs typeface="Arial" panose="020B0604020202020204" pitchFamily="34" charset="0"/>
              </a:rPr>
              <a:t>alterações verificadas na sociedade e na economia ao longo dos últimos anos, em particular ao nível das Tecnologias de Informação e Comunicação (TIC</a:t>
            </a:r>
            <a:r>
              <a:rPr lang="pt-PT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),</a:t>
            </a:r>
          </a:p>
          <a:p>
            <a:pPr marL="285750" indent="-285750" algn="just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 inovações </a:t>
            </a:r>
            <a:r>
              <a:rPr lang="pt-PT" sz="1800" dirty="0">
                <a:solidFill>
                  <a:schemeClr val="tx1"/>
                </a:solidFill>
                <a:cs typeface="Arial" panose="020B0604020202020204" pitchFamily="34" charset="0"/>
              </a:rPr>
              <a:t>financeiras</a:t>
            </a:r>
            <a:r>
              <a:rPr lang="pt-PT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,</a:t>
            </a:r>
          </a:p>
          <a:p>
            <a:pPr marL="285750" indent="-285750" algn="just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 crescente </a:t>
            </a:r>
            <a:r>
              <a:rPr lang="pt-PT" sz="1800" dirty="0">
                <a:solidFill>
                  <a:schemeClr val="tx1"/>
                </a:solidFill>
                <a:cs typeface="Arial" panose="020B0604020202020204" pitchFamily="34" charset="0"/>
              </a:rPr>
              <a:t>relevância dos ativos </a:t>
            </a:r>
            <a:r>
              <a:rPr lang="pt-PT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intangíveis</a:t>
            </a:r>
            <a:r>
              <a:rPr lang="pt-PT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pt-PT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( </a:t>
            </a:r>
            <a:r>
              <a:rPr lang="pt-PT" sz="1800" dirty="0">
                <a:solidFill>
                  <a:schemeClr val="tx1"/>
                </a:solidFill>
                <a:cs typeface="Arial" panose="020B0604020202020204" pitchFamily="34" charset="0"/>
              </a:rPr>
              <a:t>propriedade intelectual </a:t>
            </a:r>
            <a:r>
              <a:rPr lang="pt-PT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 fenómenos </a:t>
            </a:r>
            <a:r>
              <a:rPr lang="pt-PT" sz="1800" dirty="0">
                <a:solidFill>
                  <a:schemeClr val="tx1"/>
                </a:solidFill>
                <a:cs typeface="Arial" panose="020B0604020202020204" pitchFamily="34" charset="0"/>
              </a:rPr>
              <a:t>associados à </a:t>
            </a:r>
            <a:r>
              <a:rPr lang="pt-PT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globalização</a:t>
            </a:r>
          </a:p>
          <a:p>
            <a:pPr marL="285750" indent="-285750" algn="just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Melhorar a comparabilidade das Contas Nacionais  e da Balança de Pagamentos (BPM6)</a:t>
            </a:r>
          </a:p>
        </p:txBody>
      </p:sp>
    </p:spTree>
    <p:extLst>
      <p:ext uri="{BB962C8B-B14F-4D97-AF65-F5344CB8AC3E}">
        <p14:creationId xmlns:p14="http://schemas.microsoft.com/office/powerpoint/2010/main" val="160067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18621" y="745547"/>
            <a:ext cx="6691383" cy="5287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PT" sz="2000" b="1" dirty="0">
                <a:ea typeface="Calibri" panose="020F0502020204030204" pitchFamily="34" charset="0"/>
                <a:cs typeface="Arial" panose="020B0604020202020204" pitchFamily="34" charset="0"/>
              </a:rPr>
              <a:t>JUSTIFICAÇÃO SOBRE A MUDANÇA DO ANO BASE</a:t>
            </a:r>
          </a:p>
        </p:txBody>
      </p:sp>
      <p:sp>
        <p:nvSpPr>
          <p:cNvPr id="3" name="Retângulo 2"/>
          <p:cNvSpPr/>
          <p:nvPr/>
        </p:nvSpPr>
        <p:spPr>
          <a:xfrm>
            <a:off x="510766" y="1543103"/>
            <a:ext cx="1032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pt-PT" b="1" dirty="0">
                <a:ea typeface="Calibri" panose="020F0502020204030204" pitchFamily="34" charset="0"/>
                <a:cs typeface="Arial" panose="020B0604020202020204" pitchFamily="34" charset="0"/>
              </a:rPr>
              <a:t>Internas</a:t>
            </a:r>
            <a:r>
              <a:rPr lang="pt-PT" dirty="0"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Retângulo 3"/>
          <p:cNvSpPr/>
          <p:nvPr/>
        </p:nvSpPr>
        <p:spPr>
          <a:xfrm>
            <a:off x="518621" y="1912435"/>
            <a:ext cx="7861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>
                <a:ea typeface="Calibri" panose="020F0502020204030204" pitchFamily="34" charset="0"/>
                <a:cs typeface="Arial" panose="020B0604020202020204" pitchFamily="34" charset="0"/>
              </a:rPr>
              <a:t>A escolha do ano 2015 fundamenta-se na existência de fontes de informações importantes que têm esse mesmo ano como </a:t>
            </a:r>
            <a:r>
              <a:rPr lang="pt-PT" dirty="0" smtClean="0">
                <a:ea typeface="Calibri" panose="020F0502020204030204" pitchFamily="34" charset="0"/>
                <a:cs typeface="Arial" panose="020B0604020202020204" pitchFamily="34" charset="0"/>
              </a:rPr>
              <a:t>referência :</a:t>
            </a:r>
            <a:endParaRPr lang="pt-PT" dirty="0"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271239" y="2494738"/>
            <a:ext cx="66907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PT" dirty="0">
                <a:ea typeface="Calibri" panose="020F0502020204030204" pitchFamily="34" charset="0"/>
                <a:cs typeface="Arial" panose="020B0604020202020204" pitchFamily="34" charset="0"/>
              </a:rPr>
              <a:t>O V Recenseamento Geral da Agricultura </a:t>
            </a:r>
            <a:r>
              <a:rPr lang="pt-PT" dirty="0" smtClean="0">
                <a:ea typeface="Calibri" panose="020F0502020204030204" pitchFamily="34" charset="0"/>
                <a:cs typeface="Arial" panose="020B0604020202020204" pitchFamily="34" charset="0"/>
              </a:rPr>
              <a:t>( RGA 2015)  </a:t>
            </a:r>
            <a:endParaRPr lang="pt-PT" sz="1600" i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315844" y="296470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dirty="0">
                <a:ea typeface="Calibri" panose="020F0502020204030204" pitchFamily="34" charset="0"/>
                <a:cs typeface="Arial" panose="020B0604020202020204" pitchFamily="34" charset="0"/>
              </a:rPr>
              <a:t>O III Inquérito às Despesas e Receitas das Famílias </a:t>
            </a:r>
            <a:r>
              <a:rPr lang="pt-PT" dirty="0" smtClean="0">
                <a:ea typeface="Calibri" panose="020F0502020204030204" pitchFamily="34" charset="0"/>
                <a:cs typeface="Arial" panose="020B0604020202020204" pitchFamily="34" charset="0"/>
              </a:rPr>
              <a:t>(IDRF 2015) </a:t>
            </a:r>
            <a:endParaRPr lang="pt-PT" dirty="0"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89395" y="3544439"/>
            <a:ext cx="4116127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pt-PT" dirty="0">
                <a:ea typeface="Calibri" panose="020F0502020204030204" pitchFamily="34" charset="0"/>
                <a:cs typeface="Arial" panose="020B0604020202020204" pitchFamily="34" charset="0"/>
              </a:rPr>
              <a:t>O II Inquérito ao Setor </a:t>
            </a:r>
            <a:r>
              <a:rPr lang="pt-PT" dirty="0" smtClean="0">
                <a:ea typeface="Calibri" panose="020F0502020204030204" pitchFamily="34" charset="0"/>
                <a:cs typeface="Arial" panose="020B0604020202020204" pitchFamily="34" charset="0"/>
              </a:rPr>
              <a:t>Informal (2015)</a:t>
            </a:r>
            <a:endParaRPr lang="pt-PT" sz="1600" i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289395" y="4099686"/>
            <a:ext cx="7237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t-PT" dirty="0"/>
              <a:t>Inquérito Anual às Empresas de 2015</a:t>
            </a:r>
          </a:p>
        </p:txBody>
      </p:sp>
      <p:sp>
        <p:nvSpPr>
          <p:cNvPr id="9" name="Retângulo 8"/>
          <p:cNvSpPr/>
          <p:nvPr/>
        </p:nvSpPr>
        <p:spPr>
          <a:xfrm>
            <a:off x="1315844" y="4497956"/>
            <a:ext cx="6916702" cy="1461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PT" dirty="0"/>
              <a:t>Inquéritos </a:t>
            </a:r>
            <a:r>
              <a:rPr lang="pt-PT" dirty="0" smtClean="0"/>
              <a:t>específicos para: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obtenção da estrutura de consumo intermédio do ano </a:t>
            </a:r>
            <a:r>
              <a:rPr lang="pt-PT" sz="1400" dirty="0" smtClean="0"/>
              <a:t>base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obtenção das taxas de margem comercial grossista e retalhista de alguns produtos</a:t>
            </a:r>
            <a:endParaRPr lang="pt-PT" sz="14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21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8392" y="690936"/>
            <a:ext cx="6860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PRINCPIPAIS ALTERAÇOES </a:t>
            </a:r>
            <a:r>
              <a:rPr lang="pt-PT" sz="2000" b="1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INTRODUZIDAS NO ANO BASE 2015</a:t>
            </a:r>
            <a:endParaRPr lang="pt-PT" sz="2000" b="1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38392" y="1304320"/>
            <a:ext cx="8260546" cy="4562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pt-PT" sz="1300" dirty="0" smtClean="0"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pt-PT" sz="1300" dirty="0">
                <a:ea typeface="Calibri" panose="020F0502020204030204" pitchFamily="34" charset="0"/>
                <a:cs typeface="Arial" panose="020B0604020202020204" pitchFamily="34" charset="0"/>
              </a:rPr>
              <a:t>método de cálculo do </a:t>
            </a:r>
            <a:r>
              <a:rPr lang="pt-PT" sz="1300" dirty="0" smtClean="0">
                <a:ea typeface="Calibri" panose="020F0502020204030204" pitchFamily="34" charset="0"/>
                <a:cs typeface="Arial" panose="020B0604020202020204" pitchFamily="34" charset="0"/>
              </a:rPr>
              <a:t>SIFIM</a:t>
            </a:r>
          </a:p>
          <a:p>
            <a:pPr lvl="1">
              <a:lnSpc>
                <a:spcPct val="150000"/>
              </a:lnSpc>
            </a:pPr>
            <a:r>
              <a:rPr lang="pt-PT" sz="1300" dirty="0">
                <a:ea typeface="Calibri" panose="020F0502020204030204" pitchFamily="34" charset="0"/>
                <a:cs typeface="Arial" panose="020B0604020202020204" pitchFamily="34" charset="0"/>
              </a:rPr>
              <a:t>O SCN 2008 recomenda que o Serviço de Intermediação Financeira Indiretamente </a:t>
            </a:r>
            <a:r>
              <a:rPr lang="pt-PT" sz="1300" dirty="0" smtClean="0">
                <a:ea typeface="Calibri" panose="020F0502020204030204" pitchFamily="34" charset="0"/>
                <a:cs typeface="Arial" panose="020B0604020202020204" pitchFamily="34" charset="0"/>
              </a:rPr>
              <a:t>Medido </a:t>
            </a:r>
            <a:r>
              <a:rPr lang="pt-PT" sz="1300" dirty="0">
                <a:ea typeface="Calibri" panose="020F0502020204030204" pitchFamily="34" charset="0"/>
                <a:cs typeface="Arial" panose="020B0604020202020204" pitchFamily="34" charset="0"/>
              </a:rPr>
              <a:t>(SIFIM) seja calculado com base numa “taxa de referência”. !A taxa de referência utilizada foi a taxa diretora fixada pelo BCV em função dos objetivos da sua política </a:t>
            </a:r>
            <a:r>
              <a:rPr lang="pt-PT" sz="1300" dirty="0" smtClean="0">
                <a:ea typeface="Calibri" panose="020F0502020204030204" pitchFamily="34" charset="0"/>
                <a:cs typeface="Arial" panose="020B0604020202020204" pitchFamily="34" charset="0"/>
              </a:rPr>
              <a:t>monetária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pt-PT" sz="1300" dirty="0" smtClean="0"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pt-PT" sz="1300" dirty="0">
                <a:ea typeface="Calibri" panose="020F0502020204030204" pitchFamily="34" charset="0"/>
                <a:cs typeface="Arial" panose="020B0604020202020204" pitchFamily="34" charset="0"/>
              </a:rPr>
              <a:t>Método de cálculo da produção dos serviços de seguros não vida</a:t>
            </a:r>
            <a:endParaRPr lang="pt-PT" sz="1300" dirty="0"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pt-PT" sz="1300" dirty="0" smtClean="0"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pt-PT" sz="1300" dirty="0">
                <a:ea typeface="Calibri" panose="020F0502020204030204" pitchFamily="34" charset="0"/>
                <a:cs typeface="Arial" panose="020B0604020202020204" pitchFamily="34" charset="0"/>
              </a:rPr>
              <a:t>Método de cálculo da produção do Banco Central; Consideração de </a:t>
            </a:r>
            <a:r>
              <a:rPr lang="pt-PT" sz="1300" i="1" dirty="0" err="1">
                <a:ea typeface="Calibri" panose="020F0502020204030204" pitchFamily="34" charset="0"/>
                <a:cs typeface="Arial" panose="020B0604020202020204" pitchFamily="34" charset="0"/>
              </a:rPr>
              <a:t>Offshore</a:t>
            </a:r>
            <a:r>
              <a:rPr lang="pt-PT" sz="1300" dirty="0" err="1"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endParaRPr lang="pt-PT" sz="1300" dirty="0"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pt-PT" sz="1300" dirty="0" smtClean="0">
                <a:ea typeface="Calibri" panose="020F0502020204030204" pitchFamily="34" charset="0"/>
                <a:cs typeface="Arial" panose="020B0604020202020204" pitchFamily="34" charset="0"/>
              </a:rPr>
              <a:t>Outras </a:t>
            </a:r>
            <a:r>
              <a:rPr lang="pt-PT" sz="1300" dirty="0">
                <a:ea typeface="Calibri" panose="020F0502020204030204" pitchFamily="34" charset="0"/>
                <a:cs typeface="Arial" panose="020B0604020202020204" pitchFamily="34" charset="0"/>
              </a:rPr>
              <a:t>alterações</a:t>
            </a:r>
            <a:endParaRPr lang="pt-PT" sz="1300" dirty="0"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300" dirty="0">
                <a:ea typeface="Times New Roman" panose="02020603050405020304" pitchFamily="18" charset="0"/>
                <a:cs typeface="Arial" panose="020B0604020202020204" pitchFamily="34" charset="0"/>
              </a:rPr>
              <a:t>Ao nível da Administração Pública Central e Local foi realizada uma recodificação minuciosa do classificador económico das despesas e receitas para nomenclatura e operação das contas nacionais, com forte impacto no resultado final</a:t>
            </a:r>
            <a:r>
              <a:rPr lang="pt-PT" sz="13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300" dirty="0">
                <a:ea typeface="Times New Roman" panose="02020603050405020304" pitchFamily="18" charset="0"/>
                <a:cs typeface="Arial" panose="020B0604020202020204" pitchFamily="34" charset="0"/>
              </a:rPr>
              <a:t>Passaram  a ser Formação Bruta de Capital, devido a exigência do SCN 2008, os seguintes produtos: animais vivos, árvores e plantas que produzem repetidamente, Investigação &amp; </a:t>
            </a:r>
            <a:r>
              <a:rPr lang="pt-PT" sz="13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Desenvolvimento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300" dirty="0">
                <a:ea typeface="Times New Roman" panose="02020603050405020304" pitchFamily="18" charset="0"/>
                <a:cs typeface="Arial" panose="020B0604020202020204" pitchFamily="34" charset="0"/>
              </a:rPr>
              <a:t>Devido à exigência do ERETES, foi feito um tratamento detalhado da variação de existência a partir da base da DNRE</a:t>
            </a:r>
            <a:r>
              <a:rPr lang="pt-PT" sz="13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pt-PT" sz="13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1300" dirty="0">
                <a:ea typeface="Calibri" panose="020F0502020204030204" pitchFamily="34" charset="0"/>
                <a:cs typeface="Arial" panose="020B0604020202020204" pitchFamily="34" charset="0"/>
              </a:rPr>
              <a:t>5. Nova ferramenta de trabalho: </a:t>
            </a:r>
            <a:r>
              <a:rPr lang="pt-PT" sz="1300" dirty="0" smtClean="0">
                <a:ea typeface="Calibri" panose="020F0502020204030204" pitchFamily="34" charset="0"/>
                <a:cs typeface="Arial" panose="020B0604020202020204" pitchFamily="34" charset="0"/>
              </a:rPr>
              <a:t>ERETES</a:t>
            </a:r>
            <a:endParaRPr lang="pt-PT" sz="13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17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ous-titre 2"/>
          <p:cNvSpPr>
            <a:spLocks noGrp="1"/>
          </p:cNvSpPr>
          <p:nvPr>
            <p:ph type="subTitle" idx="4294967295"/>
          </p:nvPr>
        </p:nvSpPr>
        <p:spPr>
          <a:xfrm>
            <a:off x="436970" y="1350517"/>
            <a:ext cx="8286244" cy="4180168"/>
          </a:xfrm>
        </p:spPr>
        <p:txBody>
          <a:bodyPr>
            <a:noAutofit/>
          </a:bodyPr>
          <a:lstStyle/>
          <a:p>
            <a:pPr marL="11433" indent="-11433" algn="just">
              <a:lnSpc>
                <a:spcPct val="110000"/>
              </a:lnSpc>
              <a:spcBef>
                <a:spcPct val="55000"/>
              </a:spcBef>
              <a:buSzPct val="130000"/>
              <a:buNone/>
            </a:pPr>
            <a:r>
              <a:rPr lang="fr-FR" sz="1800" b="1" dirty="0">
                <a:cs typeface="Arial" panose="020B0604020202020204" pitchFamily="34" charset="0"/>
              </a:rPr>
              <a:t>ERETES – </a:t>
            </a:r>
            <a:r>
              <a:rPr lang="fr-F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Equilibre Ressources-Emplois, Tableau Entrées-Sorties </a:t>
            </a:r>
          </a:p>
          <a:p>
            <a:pPr algn="just">
              <a:lnSpc>
                <a:spcPct val="110000"/>
              </a:lnSpc>
              <a:spcBef>
                <a:spcPct val="55000"/>
              </a:spcBef>
              <a:buSzPct val="130000"/>
              <a:buFont typeface="Wingdings" panose="05000000000000000000" pitchFamily="2" charset="2"/>
              <a:buChar char="Ø"/>
            </a:pPr>
            <a:r>
              <a:rPr lang="pt-PT" sz="1800" dirty="0">
                <a:cs typeface="Arial" panose="020B0604020202020204" pitchFamily="34" charset="0"/>
              </a:rPr>
              <a:t>É um sistema de apoio à elaboração de Contas Nacionais de acordo com as normas internacionais (SCN 1993 e SCN 2008)</a:t>
            </a:r>
          </a:p>
          <a:p>
            <a:pPr algn="just">
              <a:lnSpc>
                <a:spcPct val="110000"/>
              </a:lnSpc>
              <a:spcBef>
                <a:spcPct val="55000"/>
              </a:spcBef>
              <a:buSzPct val="130000"/>
              <a:buFont typeface="Wingdings" panose="05000000000000000000" pitchFamily="2" charset="2"/>
              <a:buChar char="Ø"/>
            </a:pPr>
            <a:endParaRPr lang="pt-PT" sz="1800" dirty="0"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ct val="55000"/>
              </a:spcBef>
              <a:buSzPct val="130000"/>
              <a:buFont typeface="Wingdings" panose="05000000000000000000" pitchFamily="2" charset="2"/>
              <a:buChar char="Ø"/>
            </a:pPr>
            <a:r>
              <a:rPr lang="pt-PT" sz="1800" dirty="0">
                <a:cs typeface="Arial" panose="020B0604020202020204" pitchFamily="34" charset="0"/>
              </a:rPr>
              <a:t>Está disponível em francês, inglês e espanhol.</a:t>
            </a:r>
          </a:p>
          <a:p>
            <a:pPr algn="just">
              <a:lnSpc>
                <a:spcPct val="110000"/>
              </a:lnSpc>
              <a:spcBef>
                <a:spcPct val="55000"/>
              </a:spcBef>
              <a:buSzPct val="130000"/>
              <a:buFont typeface="Wingdings" panose="05000000000000000000" pitchFamily="2" charset="2"/>
              <a:buChar char="Ø"/>
            </a:pPr>
            <a:endParaRPr lang="pt-PT" sz="1800" dirty="0"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ct val="55000"/>
              </a:spcBef>
              <a:buSzPct val="130000"/>
              <a:buFont typeface="Wingdings" panose="05000000000000000000" pitchFamily="2" charset="2"/>
              <a:buChar char="Ø"/>
            </a:pPr>
            <a:r>
              <a:rPr lang="pt-PT" sz="1800" dirty="0">
                <a:cs typeface="Arial" panose="020B0604020202020204" pitchFamily="34" charset="0"/>
              </a:rPr>
              <a:t>Foi desenvolvido, há mais vinte anos, no âmbito de um projecto de cooperação entre a União Europeia (Eurostat) e a França (INSEE)</a:t>
            </a:r>
            <a:endParaRPr lang="fr-FR" sz="1800" dirty="0">
              <a:cs typeface="Arial" panose="020B0604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36970" y="577340"/>
            <a:ext cx="6870138" cy="707413"/>
          </a:xfrm>
          <a:prstGeom prst="rect">
            <a:avLst/>
          </a:prstGeom>
        </p:spPr>
        <p:txBody>
          <a:bodyPr vert="horz" lIns="82317" tIns="41159" rIns="82317" bIns="4115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ERETES</a:t>
            </a:r>
            <a:endParaRPr lang="pt-PT" sz="20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34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76" y="1454186"/>
            <a:ext cx="7827222" cy="4363988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448163" y="577340"/>
            <a:ext cx="6158268" cy="707413"/>
          </a:xfrm>
          <a:prstGeom prst="rect">
            <a:avLst/>
          </a:prstGeom>
        </p:spPr>
        <p:txBody>
          <a:bodyPr vert="horz" lIns="82317" tIns="41159" rIns="82317" bIns="4115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Países que utilizam o ERETES</a:t>
            </a:r>
          </a:p>
        </p:txBody>
      </p:sp>
    </p:spTree>
    <p:extLst>
      <p:ext uri="{BB962C8B-B14F-4D97-AF65-F5344CB8AC3E}">
        <p14:creationId xmlns:p14="http://schemas.microsoft.com/office/powerpoint/2010/main" val="90931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920627"/>
              </p:ext>
            </p:extLst>
          </p:nvPr>
        </p:nvGraphicFramePr>
        <p:xfrm>
          <a:off x="445060" y="1940683"/>
          <a:ext cx="8172000" cy="3132003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3996000">
                  <a:extLst>
                    <a:ext uri="{9D8B030D-6E8A-4147-A177-3AD203B41FA5}">
                      <a16:colId xmlns:a16="http://schemas.microsoft.com/office/drawing/2014/main" val="28143708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1603806796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1045806802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1950862604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780892037"/>
                    </a:ext>
                  </a:extLst>
                </a:gridCol>
              </a:tblGrid>
              <a:tr h="388623">
                <a:tc rowSpan="2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 </a:t>
                      </a:r>
                      <a:endParaRPr lang="pt-PT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solidFill>
                            <a:schemeClr val="tx1"/>
                          </a:solidFill>
                          <a:effectLst/>
                        </a:rPr>
                        <a:t>2015 </a:t>
                      </a:r>
                      <a:endParaRPr lang="pt-PT" sz="16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solidFill>
                            <a:schemeClr val="tx1"/>
                          </a:solidFill>
                          <a:effectLst/>
                        </a:rPr>
                        <a:t>Diferença absoluta</a:t>
                      </a:r>
                      <a:endParaRPr lang="pt-PT" sz="16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solidFill>
                            <a:schemeClr val="tx1"/>
                          </a:solidFill>
                          <a:effectLst/>
                        </a:rPr>
                        <a:t>Diferença relativa (%)</a:t>
                      </a:r>
                      <a:endParaRPr lang="pt-PT" sz="16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87127258"/>
                  </a:ext>
                </a:extLst>
              </a:tr>
              <a:tr h="41164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solidFill>
                            <a:schemeClr val="tx1"/>
                          </a:solidFill>
                          <a:effectLst/>
                        </a:rPr>
                        <a:t>Base 2007</a:t>
                      </a:r>
                      <a:endParaRPr lang="pt-PT" sz="16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5400" cmpd="sng">
                      <a:noFill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solidFill>
                            <a:schemeClr val="tx1"/>
                          </a:solidFill>
                          <a:effectLst/>
                        </a:rPr>
                        <a:t>Base 2015</a:t>
                      </a:r>
                      <a:endParaRPr lang="pt-PT" sz="16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R w="254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594788"/>
                  </a:ext>
                </a:extLst>
              </a:tr>
              <a:tr h="38862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solidFill>
                            <a:schemeClr val="tx1"/>
                          </a:solidFill>
                          <a:effectLst/>
                        </a:rPr>
                        <a:t>Valor acrescentado bruto total</a:t>
                      </a:r>
                      <a:endParaRPr lang="pt-PT" sz="16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</a:rPr>
                        <a:t>138.667</a:t>
                      </a:r>
                      <a:endParaRPr lang="pt-PT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</a:rPr>
                        <a:t>153.349</a:t>
                      </a:r>
                      <a:endParaRPr lang="pt-PT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</a:rPr>
                        <a:t>14.682</a:t>
                      </a:r>
                      <a:endParaRPr lang="pt-PT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</a:rPr>
                        <a:t>10,6</a:t>
                      </a:r>
                      <a:endParaRPr lang="pt-PT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39797651"/>
                  </a:ext>
                </a:extLst>
              </a:tr>
              <a:tr h="38862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600" b="0" dirty="0" smtClean="0">
                          <a:solidFill>
                            <a:schemeClr val="tx1"/>
                          </a:solidFill>
                          <a:effectLst/>
                        </a:rPr>
                        <a:t>   Setor </a:t>
                      </a:r>
                      <a:r>
                        <a:rPr lang="pt-PT" sz="1600" b="0" dirty="0">
                          <a:solidFill>
                            <a:schemeClr val="tx1"/>
                          </a:solidFill>
                          <a:effectLst/>
                        </a:rPr>
                        <a:t>primário</a:t>
                      </a:r>
                      <a:endParaRPr lang="pt-PT" sz="16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13.866</a:t>
                      </a:r>
                      <a:endParaRPr lang="pt-PT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11.145</a:t>
                      </a:r>
                      <a:endParaRPr lang="pt-PT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-2.721</a:t>
                      </a:r>
                      <a:endParaRPr lang="pt-PT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-19,6</a:t>
                      </a:r>
                      <a:endParaRPr lang="pt-PT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68739"/>
                  </a:ext>
                </a:extLst>
              </a:tr>
              <a:tr h="38862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600" b="0" dirty="0" smtClean="0">
                          <a:solidFill>
                            <a:schemeClr val="tx1"/>
                          </a:solidFill>
                          <a:effectLst/>
                        </a:rPr>
                        <a:t>   Setor </a:t>
                      </a:r>
                      <a:r>
                        <a:rPr lang="pt-PT" sz="1600" b="0" dirty="0">
                          <a:solidFill>
                            <a:schemeClr val="tx1"/>
                          </a:solidFill>
                          <a:effectLst/>
                        </a:rPr>
                        <a:t>secundário</a:t>
                      </a:r>
                      <a:endParaRPr lang="pt-PT" sz="16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28.759</a:t>
                      </a:r>
                      <a:endParaRPr lang="pt-PT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25.419</a:t>
                      </a:r>
                      <a:endParaRPr lang="pt-PT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-3.340</a:t>
                      </a:r>
                      <a:endParaRPr lang="pt-PT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-11,6</a:t>
                      </a:r>
                      <a:endParaRPr lang="pt-PT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91379964"/>
                  </a:ext>
                </a:extLst>
              </a:tr>
              <a:tr h="38862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600" b="0" dirty="0" smtClean="0">
                          <a:solidFill>
                            <a:schemeClr val="tx1"/>
                          </a:solidFill>
                          <a:effectLst/>
                        </a:rPr>
                        <a:t>   Setor </a:t>
                      </a:r>
                      <a:r>
                        <a:rPr lang="pt-PT" sz="1600" b="0" dirty="0">
                          <a:solidFill>
                            <a:schemeClr val="tx1"/>
                          </a:solidFill>
                          <a:effectLst/>
                        </a:rPr>
                        <a:t>terciário</a:t>
                      </a:r>
                      <a:endParaRPr lang="pt-PT" sz="16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96.043</a:t>
                      </a:r>
                      <a:endParaRPr lang="pt-PT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116.785</a:t>
                      </a:r>
                      <a:endParaRPr lang="pt-PT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20.743</a:t>
                      </a:r>
                      <a:endParaRPr lang="pt-PT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21,6</a:t>
                      </a:r>
                      <a:endParaRPr lang="pt-PT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012853"/>
                  </a:ext>
                </a:extLst>
              </a:tr>
              <a:tr h="38862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600" b="0" dirty="0">
                          <a:solidFill>
                            <a:schemeClr val="tx1"/>
                          </a:solidFill>
                          <a:effectLst/>
                        </a:rPr>
                        <a:t>Impostos Líquidos de subsídios sobre produtos</a:t>
                      </a:r>
                      <a:endParaRPr lang="pt-PT" sz="16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20.032</a:t>
                      </a:r>
                      <a:endParaRPr lang="pt-PT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20.562</a:t>
                      </a:r>
                      <a:endParaRPr lang="pt-PT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530</a:t>
                      </a:r>
                      <a:endParaRPr lang="pt-PT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2,6</a:t>
                      </a:r>
                      <a:endParaRPr lang="pt-PT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99963311"/>
                  </a:ext>
                </a:extLst>
              </a:tr>
              <a:tr h="38862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solidFill>
                            <a:schemeClr val="tx1"/>
                          </a:solidFill>
                          <a:effectLst/>
                        </a:rPr>
                        <a:t>Produto Interno Bruto</a:t>
                      </a:r>
                      <a:endParaRPr lang="pt-PT" sz="16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</a:rPr>
                        <a:t>158.699</a:t>
                      </a:r>
                      <a:endParaRPr lang="pt-PT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</a:rPr>
                        <a:t>173.911</a:t>
                      </a:r>
                      <a:endParaRPr lang="pt-PT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</a:rPr>
                        <a:t>15.212</a:t>
                      </a:r>
                      <a:endParaRPr lang="pt-PT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</a:rPr>
                        <a:t>9,6</a:t>
                      </a:r>
                      <a:endParaRPr lang="pt-PT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115866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45060" y="725830"/>
            <a:ext cx="6853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NOVOS RESULTADOS 2015: Base 2007 Vs. Base 2015 </a:t>
            </a:r>
          </a:p>
        </p:txBody>
      </p:sp>
      <p:sp>
        <p:nvSpPr>
          <p:cNvPr id="7" name="Retângulo 6"/>
          <p:cNvSpPr/>
          <p:nvPr/>
        </p:nvSpPr>
        <p:spPr>
          <a:xfrm>
            <a:off x="7508061" y="1669325"/>
            <a:ext cx="121700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900" i="1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PT" sz="900" i="1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Milhões de CVE</a:t>
            </a:r>
            <a:endParaRPr lang="pt-PT" sz="900" dirty="0"/>
          </a:p>
        </p:txBody>
      </p:sp>
      <p:sp>
        <p:nvSpPr>
          <p:cNvPr id="2" name="Retângulo 1"/>
          <p:cNvSpPr/>
          <p:nvPr/>
        </p:nvSpPr>
        <p:spPr>
          <a:xfrm>
            <a:off x="380324" y="1530825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PIB, ótica da produção </a:t>
            </a:r>
            <a:endParaRPr lang="pt-PT" b="1" dirty="0"/>
          </a:p>
        </p:txBody>
      </p:sp>
      <p:sp>
        <p:nvSpPr>
          <p:cNvPr id="8" name="Oval 7"/>
          <p:cNvSpPr/>
          <p:nvPr/>
        </p:nvSpPr>
        <p:spPr>
          <a:xfrm>
            <a:off x="4369700" y="4738196"/>
            <a:ext cx="1246172" cy="2707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/>
          <p:cNvSpPr/>
          <p:nvPr/>
        </p:nvSpPr>
        <p:spPr>
          <a:xfrm>
            <a:off x="8033583" y="4733874"/>
            <a:ext cx="609600" cy="2707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Oval 9"/>
          <p:cNvSpPr/>
          <p:nvPr/>
        </p:nvSpPr>
        <p:spPr>
          <a:xfrm>
            <a:off x="5615872" y="4733874"/>
            <a:ext cx="1246172" cy="2707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Oval 10"/>
          <p:cNvSpPr/>
          <p:nvPr/>
        </p:nvSpPr>
        <p:spPr>
          <a:xfrm>
            <a:off x="6862044" y="4729552"/>
            <a:ext cx="1144992" cy="2707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Oval 11"/>
          <p:cNvSpPr/>
          <p:nvPr/>
        </p:nvSpPr>
        <p:spPr>
          <a:xfrm>
            <a:off x="6585569" y="3984288"/>
            <a:ext cx="1246172" cy="2707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615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470772"/>
              </p:ext>
            </p:extLst>
          </p:nvPr>
        </p:nvGraphicFramePr>
        <p:xfrm>
          <a:off x="413451" y="1607950"/>
          <a:ext cx="8358314" cy="4247996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4357754">
                  <a:extLst>
                    <a:ext uri="{9D8B030D-6E8A-4147-A177-3AD203B41FA5}">
                      <a16:colId xmlns:a16="http://schemas.microsoft.com/office/drawing/2014/main" val="2597357950"/>
                    </a:ext>
                  </a:extLst>
                </a:gridCol>
                <a:gridCol w="607228">
                  <a:extLst>
                    <a:ext uri="{9D8B030D-6E8A-4147-A177-3AD203B41FA5}">
                      <a16:colId xmlns:a16="http://schemas.microsoft.com/office/drawing/2014/main" val="3651087234"/>
                    </a:ext>
                  </a:extLst>
                </a:gridCol>
                <a:gridCol w="607228">
                  <a:extLst>
                    <a:ext uri="{9D8B030D-6E8A-4147-A177-3AD203B41FA5}">
                      <a16:colId xmlns:a16="http://schemas.microsoft.com/office/drawing/2014/main" val="2857779011"/>
                    </a:ext>
                  </a:extLst>
                </a:gridCol>
                <a:gridCol w="750105">
                  <a:extLst>
                    <a:ext uri="{9D8B030D-6E8A-4147-A177-3AD203B41FA5}">
                      <a16:colId xmlns:a16="http://schemas.microsoft.com/office/drawing/2014/main" val="1139742628"/>
                    </a:ext>
                  </a:extLst>
                </a:gridCol>
                <a:gridCol w="750105">
                  <a:extLst>
                    <a:ext uri="{9D8B030D-6E8A-4147-A177-3AD203B41FA5}">
                      <a16:colId xmlns:a16="http://schemas.microsoft.com/office/drawing/2014/main" val="1668720730"/>
                    </a:ext>
                  </a:extLst>
                </a:gridCol>
                <a:gridCol w="642947">
                  <a:extLst>
                    <a:ext uri="{9D8B030D-6E8A-4147-A177-3AD203B41FA5}">
                      <a16:colId xmlns:a16="http://schemas.microsoft.com/office/drawing/2014/main" val="654987503"/>
                    </a:ext>
                  </a:extLst>
                </a:gridCol>
                <a:gridCol w="642947">
                  <a:extLst>
                    <a:ext uri="{9D8B030D-6E8A-4147-A177-3AD203B41FA5}">
                      <a16:colId xmlns:a16="http://schemas.microsoft.com/office/drawing/2014/main" val="2908169439"/>
                    </a:ext>
                  </a:extLst>
                </a:gridCol>
              </a:tblGrid>
              <a:tr h="237486">
                <a:tc rowSpan="2"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 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pt-PT" sz="12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chemeClr val="tx1"/>
                          </a:solidFill>
                          <a:effectLst/>
                        </a:rPr>
                        <a:t>Diferença absoluta</a:t>
                      </a:r>
                      <a:endParaRPr lang="pt-PT" sz="12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chemeClr val="tx1"/>
                          </a:solidFill>
                          <a:effectLst/>
                        </a:rPr>
                        <a:t>Diferença relativa (%)</a:t>
                      </a:r>
                      <a:endParaRPr lang="pt-PT" sz="12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chemeClr val="tx1"/>
                          </a:solidFill>
                          <a:effectLst/>
                        </a:rPr>
                        <a:t>Peso no PIB base 2007 (%)</a:t>
                      </a:r>
                      <a:endParaRPr lang="pt-PT" sz="12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chemeClr val="tx1"/>
                          </a:solidFill>
                          <a:effectLst/>
                        </a:rPr>
                        <a:t>Peso no PIB base 2015 (%)</a:t>
                      </a:r>
                      <a:endParaRPr lang="pt-PT" sz="12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493648"/>
                  </a:ext>
                </a:extLst>
              </a:tr>
              <a:tr h="44822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chemeClr val="tx1"/>
                          </a:solidFill>
                          <a:effectLst/>
                        </a:rPr>
                        <a:t>Base 2007</a:t>
                      </a:r>
                      <a:endParaRPr lang="pt-PT" sz="12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chemeClr val="tx1"/>
                          </a:solidFill>
                          <a:effectLst/>
                        </a:rPr>
                        <a:t>Base 2015</a:t>
                      </a:r>
                      <a:endParaRPr lang="pt-PT" sz="12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49886"/>
                  </a:ext>
                </a:extLst>
              </a:tr>
              <a:tr h="23748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Valor Acrescentado do setor Terciário</a:t>
                      </a:r>
                      <a:endParaRPr lang="pt-PT" sz="12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96.043</a:t>
                      </a:r>
                      <a:endParaRPr lang="pt-PT" sz="12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116.785</a:t>
                      </a:r>
                      <a:endParaRPr lang="pt-PT" sz="12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20.743</a:t>
                      </a:r>
                      <a:endParaRPr lang="pt-PT" sz="12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21,6</a:t>
                      </a:r>
                      <a:endParaRPr lang="pt-PT" sz="12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60,5</a:t>
                      </a:r>
                      <a:endParaRPr lang="pt-PT" sz="12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</a:rPr>
                        <a:t>67,2</a:t>
                      </a:r>
                      <a:endParaRPr lang="pt-PT" sz="12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90185"/>
                  </a:ext>
                </a:extLst>
              </a:tr>
              <a:tr h="23748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0" dirty="0">
                          <a:effectLst/>
                        </a:rPr>
                        <a:t>Comércio por grosso e a retalho; reparação de veículos </a:t>
                      </a:r>
                      <a:endParaRPr lang="pt-PT" sz="1200" b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16.179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15.305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-874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-5,4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10,2</a:t>
                      </a:r>
                      <a:endParaRPr lang="pt-PT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8,8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extLst>
                  <a:ext uri="{0D108BD9-81ED-4DB2-BD59-A6C34878D82A}">
                    <a16:rowId xmlns:a16="http://schemas.microsoft.com/office/drawing/2014/main" val="3957959105"/>
                  </a:ext>
                </a:extLst>
              </a:tr>
              <a:tr h="23748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0" dirty="0">
                          <a:effectLst/>
                        </a:rPr>
                        <a:t>Transporte e armazenagem</a:t>
                      </a:r>
                      <a:endParaRPr lang="pt-PT" sz="1200" b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15.171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14.639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-532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-3,5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9,6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8,4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727372"/>
                  </a:ext>
                </a:extLst>
              </a:tr>
              <a:tr h="23748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0" dirty="0">
                          <a:effectLst/>
                        </a:rPr>
                        <a:t>Alojamento e restauração </a:t>
                      </a:r>
                      <a:endParaRPr lang="pt-PT" sz="1200" b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7.260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12.620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5.360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73,8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4,6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7,3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extLst>
                  <a:ext uri="{0D108BD9-81ED-4DB2-BD59-A6C34878D82A}">
                    <a16:rowId xmlns:a16="http://schemas.microsoft.com/office/drawing/2014/main" val="1280837068"/>
                  </a:ext>
                </a:extLst>
              </a:tr>
              <a:tr h="23748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0" dirty="0">
                          <a:effectLst/>
                        </a:rPr>
                        <a:t>Atividade de informação e de comunicação</a:t>
                      </a:r>
                      <a:endParaRPr lang="pt-PT" sz="1200" b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5.840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6.503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663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11,3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3,7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3,7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607515"/>
                  </a:ext>
                </a:extLst>
              </a:tr>
              <a:tr h="23748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0" dirty="0">
                          <a:effectLst/>
                        </a:rPr>
                        <a:t>Atividades financeiras e de seguros</a:t>
                      </a:r>
                      <a:endParaRPr lang="pt-PT" sz="1200" b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6.138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11.517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5.380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87,7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3,9</a:t>
                      </a:r>
                      <a:endParaRPr lang="pt-PT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6,6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extLst>
                  <a:ext uri="{0D108BD9-81ED-4DB2-BD59-A6C34878D82A}">
                    <a16:rowId xmlns:a16="http://schemas.microsoft.com/office/drawing/2014/main" val="819451526"/>
                  </a:ext>
                </a:extLst>
              </a:tr>
              <a:tr h="23748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0" dirty="0">
                          <a:effectLst/>
                        </a:rPr>
                        <a:t>Atividades imobiliárias</a:t>
                      </a:r>
                      <a:endParaRPr lang="pt-PT" sz="1200" b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12.622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16.335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3.713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29,4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8,0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9,4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88358"/>
                  </a:ext>
                </a:extLst>
              </a:tr>
              <a:tr h="23748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0" dirty="0">
                          <a:effectLst/>
                        </a:rPr>
                        <a:t>Atividades de consultoria, científicas, técnicas e similares</a:t>
                      </a:r>
                      <a:endParaRPr lang="pt-PT" sz="1200" b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895</a:t>
                      </a:r>
                      <a:endParaRPr lang="pt-PT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2.091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1.197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133,8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0,6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1,2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extLst>
                  <a:ext uri="{0D108BD9-81ED-4DB2-BD59-A6C34878D82A}">
                    <a16:rowId xmlns:a16="http://schemas.microsoft.com/office/drawing/2014/main" val="630551791"/>
                  </a:ext>
                </a:extLst>
              </a:tr>
              <a:tr h="23748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0" dirty="0">
                          <a:effectLst/>
                        </a:rPr>
                        <a:t>Atividades administrativas e dos serviços de apoio</a:t>
                      </a:r>
                      <a:endParaRPr lang="pt-PT" sz="1200" b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3.619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3.630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11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0,3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2,3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2,1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591483"/>
                  </a:ext>
                </a:extLst>
              </a:tr>
              <a:tr h="23748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0" dirty="0">
                          <a:effectLst/>
                        </a:rPr>
                        <a:t>Administração  pública e defesa; segurança social obrigatória</a:t>
                      </a:r>
                      <a:endParaRPr lang="pt-PT" sz="1200" b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14.134</a:t>
                      </a:r>
                      <a:endParaRPr lang="pt-PT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18.245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4.111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29,1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8,9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10,5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extLst>
                  <a:ext uri="{0D108BD9-81ED-4DB2-BD59-A6C34878D82A}">
                    <a16:rowId xmlns:a16="http://schemas.microsoft.com/office/drawing/2014/main" val="1694119721"/>
                  </a:ext>
                </a:extLst>
              </a:tr>
              <a:tr h="23748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0" dirty="0">
                          <a:effectLst/>
                        </a:rPr>
                        <a:t>Educação</a:t>
                      </a:r>
                      <a:endParaRPr lang="pt-PT" sz="1200" b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8.785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8.717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-68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-0,8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5,5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5,0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720745"/>
                  </a:ext>
                </a:extLst>
              </a:tr>
              <a:tr h="23748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0" dirty="0">
                          <a:effectLst/>
                        </a:rPr>
                        <a:t>Saúde humana e ação social</a:t>
                      </a:r>
                      <a:endParaRPr lang="pt-PT" sz="1200" b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3.276</a:t>
                      </a:r>
                      <a:endParaRPr lang="pt-PT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3.201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-75</a:t>
                      </a:r>
                      <a:endParaRPr lang="pt-PT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-2,3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2,1</a:t>
                      </a:r>
                      <a:endParaRPr lang="pt-PT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1,8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extLst>
                  <a:ext uri="{0D108BD9-81ED-4DB2-BD59-A6C34878D82A}">
                    <a16:rowId xmlns:a16="http://schemas.microsoft.com/office/drawing/2014/main" val="2047254989"/>
                  </a:ext>
                </a:extLst>
              </a:tr>
              <a:tr h="23748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0" dirty="0">
                          <a:effectLst/>
                        </a:rPr>
                        <a:t>Atividades artísticas, de espetáculos e recreativas</a:t>
                      </a:r>
                      <a:endParaRPr lang="pt-PT" sz="1200" b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252</a:t>
                      </a:r>
                      <a:endParaRPr lang="pt-PT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1.740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1.488</a:t>
                      </a:r>
                      <a:endParaRPr lang="pt-PT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590,0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0,2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1,0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478236"/>
                  </a:ext>
                </a:extLst>
              </a:tr>
              <a:tr h="23748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0" dirty="0">
                          <a:effectLst/>
                        </a:rPr>
                        <a:t>Outras atividades de serviços</a:t>
                      </a:r>
                      <a:endParaRPr lang="pt-PT" sz="1200" b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1.160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1.338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179</a:t>
                      </a:r>
                      <a:endParaRPr lang="pt-PT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15,4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0,7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0,8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/>
                </a:tc>
                <a:extLst>
                  <a:ext uri="{0D108BD9-81ED-4DB2-BD59-A6C34878D82A}">
                    <a16:rowId xmlns:a16="http://schemas.microsoft.com/office/drawing/2014/main" val="1093797494"/>
                  </a:ext>
                </a:extLst>
              </a:tr>
              <a:tr h="23748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b="0" dirty="0">
                          <a:effectLst/>
                        </a:rPr>
                        <a:t>Atividades das famílias empregadoras de pessoal </a:t>
                      </a:r>
                      <a:r>
                        <a:rPr lang="pt-PT" sz="1200" b="0" dirty="0" smtClean="0">
                          <a:effectLst/>
                        </a:rPr>
                        <a:t>doméstico …</a:t>
                      </a:r>
                      <a:endParaRPr lang="pt-PT" sz="1200" b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713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903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191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26,8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0,4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0,5</a:t>
                      </a:r>
                      <a:endParaRPr lang="pt-PT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5" marR="443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682539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72991" y="1282688"/>
            <a:ext cx="627002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Desvio dos valores acrescentados do setor terciário entre as bases 2015 e 2007</a:t>
            </a:r>
            <a:endParaRPr kumimoji="0" lang="pt-PT" altLang="pt-PT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53199" y="732666"/>
            <a:ext cx="6853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NOVOS RESULTADOS 2015: Base 2007 Vs.  Base 2015 </a:t>
            </a:r>
          </a:p>
        </p:txBody>
      </p:sp>
      <p:sp>
        <p:nvSpPr>
          <p:cNvPr id="7" name="Retângulo 6"/>
          <p:cNvSpPr/>
          <p:nvPr/>
        </p:nvSpPr>
        <p:spPr>
          <a:xfrm>
            <a:off x="7785598" y="1359632"/>
            <a:ext cx="98616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i="1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PT" sz="700" i="1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Milhões de CVE</a:t>
            </a:r>
            <a:endParaRPr lang="pt-PT" sz="700" dirty="0"/>
          </a:p>
        </p:txBody>
      </p:sp>
      <p:sp>
        <p:nvSpPr>
          <p:cNvPr id="8" name="Oval 7"/>
          <p:cNvSpPr/>
          <p:nvPr/>
        </p:nvSpPr>
        <p:spPr>
          <a:xfrm>
            <a:off x="6179596" y="3461160"/>
            <a:ext cx="609600" cy="2707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/>
          <p:cNvSpPr/>
          <p:nvPr/>
        </p:nvSpPr>
        <p:spPr>
          <a:xfrm>
            <a:off x="6179596" y="2972725"/>
            <a:ext cx="609600" cy="2707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Oval 9"/>
          <p:cNvSpPr/>
          <p:nvPr/>
        </p:nvSpPr>
        <p:spPr>
          <a:xfrm>
            <a:off x="6179596" y="4398569"/>
            <a:ext cx="609600" cy="2707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794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o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2325</TotalTime>
  <Words>1819</Words>
  <Application>Microsoft Office PowerPoint</Application>
  <PresentationFormat>Personalizados</PresentationFormat>
  <Paragraphs>625</Paragraphs>
  <Slides>18</Slides>
  <Notes>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DIN Alternate</vt:lpstr>
      <vt:lpstr>Segoe UI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eldy leocadio</dc:creator>
  <cp:lastModifiedBy>INECV - Ruth dos Santos Xavier Pinto</cp:lastModifiedBy>
  <cp:revision>159</cp:revision>
  <dcterms:created xsi:type="dcterms:W3CDTF">2018-06-05T09:45:41Z</dcterms:created>
  <dcterms:modified xsi:type="dcterms:W3CDTF">2022-02-15T17:00:54Z</dcterms:modified>
</cp:coreProperties>
</file>